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806" r:id="rId1"/>
    <p:sldMasterId id="2147484938" r:id="rId2"/>
  </p:sldMasterIdLst>
  <p:notesMasterIdLst>
    <p:notesMasterId r:id="rId23"/>
  </p:notesMasterIdLst>
  <p:handoutMasterIdLst>
    <p:handoutMasterId r:id="rId24"/>
  </p:handoutMasterIdLst>
  <p:sldIdLst>
    <p:sldId id="256" r:id="rId3"/>
    <p:sldId id="343" r:id="rId4"/>
    <p:sldId id="344" r:id="rId5"/>
    <p:sldId id="345" r:id="rId6"/>
    <p:sldId id="359" r:id="rId7"/>
    <p:sldId id="346" r:id="rId8"/>
    <p:sldId id="347" r:id="rId9"/>
    <p:sldId id="370" r:id="rId10"/>
    <p:sldId id="362" r:id="rId11"/>
    <p:sldId id="363" r:id="rId12"/>
    <p:sldId id="364" r:id="rId13"/>
    <p:sldId id="351" r:id="rId14"/>
    <p:sldId id="365" r:id="rId15"/>
    <p:sldId id="366" r:id="rId16"/>
    <p:sldId id="367" r:id="rId17"/>
    <p:sldId id="368" r:id="rId18"/>
    <p:sldId id="353" r:id="rId19"/>
    <p:sldId id="354" r:id="rId20"/>
    <p:sldId id="369" r:id="rId21"/>
    <p:sldId id="355" r:id="rId22"/>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eaLnBrk="0" fontAlgn="base" hangingPunct="0">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eaLnBrk="0" fontAlgn="base" hangingPunct="0">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eaLnBrk="0" fontAlgn="base" hangingPunct="0">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eaLnBrk="0" fontAlgn="base" hangingPunct="0">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doqueu assuero mesquita" initials="mam"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B4"/>
    <a:srgbClr val="001D4D"/>
    <a:srgbClr val="AC8800"/>
    <a:srgbClr val="B27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53" autoAdjust="0"/>
    <p:restoredTop sz="91281" autoAdjust="0"/>
  </p:normalViewPr>
  <p:slideViewPr>
    <p:cSldViewPr snapToObjects="1">
      <p:cViewPr>
        <p:scale>
          <a:sx n="100" d="100"/>
          <a:sy n="100" d="100"/>
        </p:scale>
        <p:origin x="-1908" y="-234"/>
      </p:cViewPr>
      <p:guideLst>
        <p:guide orient="horz" pos="2160"/>
        <p:guide pos="2880"/>
      </p:guideLst>
    </p:cSldViewPr>
  </p:slideViewPr>
  <p:outlineViewPr>
    <p:cViewPr>
      <p:scale>
        <a:sx n="33" d="100"/>
        <a:sy n="33" d="100"/>
      </p:scale>
      <p:origin x="0" y="21198"/>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cs typeface="+mn-cs"/>
              </a:defRPr>
            </a:lvl1pPr>
          </a:lstStyle>
          <a:p>
            <a:pPr>
              <a:defRPr/>
            </a:pPr>
            <a:fld id="{78673A1D-CA7C-2142-B4A7-2120819DBEF7}" type="datetime1">
              <a:rPr lang="en-US"/>
              <a:pPr>
                <a:defRPr/>
              </a:pPr>
              <a:t>12/11/2015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itchFamily="34" charset="0"/>
              </a:defRPr>
            </a:lvl1pPr>
          </a:lstStyle>
          <a:p>
            <a:fld id="{1485053A-06DE-4098-9318-500CD16FC6F8}" type="slidenum">
              <a:rPr lang="en-US" altLang="en-US"/>
              <a:pPr/>
              <a:t>‹#›</a:t>
            </a:fld>
            <a:endParaRPr lang="en-US" altLang="en-US"/>
          </a:p>
        </p:txBody>
      </p:sp>
    </p:spTree>
    <p:extLst>
      <p:ext uri="{BB962C8B-B14F-4D97-AF65-F5344CB8AC3E}">
        <p14:creationId xmlns:p14="http://schemas.microsoft.com/office/powerpoint/2010/main" val="2827911763"/>
      </p:ext>
    </p:extLst>
  </p:cSld>
  <p:clrMap bg1="lt1" tx1="dk1" bg2="lt2" tx2="dk2" accent1="accent1" accent2="accent2" accent3="accent3" accent4="accent4" accent5="accent5" accent6="accent6" hlink="hlink" folHlink="folHlink"/>
  <p:hf ftr="0" dt="0"/>
</p:handoutMaster>
</file>

<file path=ppt/media/image1.jpg>
</file>

<file path=ppt/media/image10.jpeg>
</file>

<file path=ppt/media/image11.jpg>
</file>

<file path=ppt/media/image12.png>
</file>

<file path=ppt/media/image13.png>
</file>

<file path=ppt/media/image14.png>
</file>

<file path=ppt/media/image15.png>
</file>

<file path=ppt/media/image16.png>
</file>

<file path=ppt/media/image2.png>
</file>

<file path=ppt/media/image3.jpg>
</file>

<file path=ppt/media/image4.jp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pitchFamily="-111" charset="0"/>
                <a:ea typeface="ＭＳ Ｐゴシック" pitchFamily="-111" charset="-128"/>
                <a:cs typeface="ＭＳ Ｐゴシック" pitchFamily="-111" charset="-128"/>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pitchFamily="-111" charset="0"/>
                <a:ea typeface="ＭＳ Ｐゴシック" pitchFamily="-111" charset="-128"/>
                <a:cs typeface="ＭＳ Ｐゴシック" pitchFamily="-111" charset="-128"/>
              </a:defRPr>
            </a:lvl1pPr>
          </a:lstStyle>
          <a:p>
            <a:pPr>
              <a:defRPr/>
            </a:pPr>
            <a:fld id="{7E0628F4-B50B-49E8-83AB-39D50AFED8CD}" type="datetimeFigureOut">
              <a:rPr lang="en-US"/>
              <a:pPr>
                <a:defRPr/>
              </a:pPr>
              <a:t>12/11/2015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pitchFamily="-111" charset="0"/>
                <a:ea typeface="ＭＳ Ｐゴシック" pitchFamily="-111" charset="-128"/>
                <a:cs typeface="ＭＳ Ｐゴシック" pitchFamily="-111" charset="-128"/>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A6446FAC-226B-4115-960C-7B2E97248D67}" type="slidenum">
              <a:rPr lang="en-US" altLang="en-US"/>
              <a:pPr/>
              <a:t>‹#›</a:t>
            </a:fld>
            <a:endParaRPr lang="en-US" altLang="en-US"/>
          </a:p>
        </p:txBody>
      </p:sp>
    </p:spTree>
    <p:extLst>
      <p:ext uri="{BB962C8B-B14F-4D97-AF65-F5344CB8AC3E}">
        <p14:creationId xmlns:p14="http://schemas.microsoft.com/office/powerpoint/2010/main" val="3293306568"/>
      </p:ext>
    </p:extLst>
  </p:cSld>
  <p:clrMap bg1="lt1" tx1="dk1" bg2="lt2" tx2="dk2" accent1="accent1" accent2="accent2" accent3="accent3" accent4="accent4" accent5="accent5" accent6="accent6" hlink="hlink" folHlink="folHlink"/>
  <p:hf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Greet</a:t>
            </a:r>
            <a:r>
              <a:rPr lang="en-US" baseline="0" dirty="0" smtClean="0"/>
              <a:t> your audience, thank them for attending your presentation, introduce yourself, introduce your project, </a:t>
            </a:r>
            <a:r>
              <a:rPr lang="en-US" dirty="0" smtClean="0"/>
              <a:t>introduce your team</a:t>
            </a:r>
            <a:r>
              <a:rPr lang="en-US" baseline="0" dirty="0" smtClean="0"/>
              <a:t> members, </a:t>
            </a:r>
            <a:r>
              <a:rPr lang="en-US" dirty="0" smtClean="0"/>
              <a:t>and quickly indicate what each of you</a:t>
            </a:r>
            <a:r>
              <a:rPr lang="en-US" baseline="0" dirty="0" smtClean="0"/>
              <a:t> did in a high-level manner, and put more emphasis on your part/contribution</a:t>
            </a:r>
            <a:r>
              <a:rPr lang="en-US" dirty="0" smtClean="0"/>
              <a:t>.</a:t>
            </a:r>
          </a:p>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1</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8077416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 System design:</a:t>
            </a:r>
          </a:p>
          <a:p>
            <a:r>
              <a:rPr lang="en-US" dirty="0" smtClean="0"/>
              <a:t>5.1. System decomposition; identify the architecture patterns used (one slide).</a:t>
            </a:r>
          </a:p>
          <a:p>
            <a:r>
              <a:rPr lang="en-US" dirty="0" smtClean="0"/>
              <a:t>5.2. System deployment – h/w and s/w requirements (one slide).</a:t>
            </a:r>
          </a:p>
          <a:p>
            <a:r>
              <a:rPr lang="en-US" dirty="0" smtClean="0"/>
              <a:t>5.3. Persistent data design (one slide).</a:t>
            </a:r>
          </a:p>
          <a:p>
            <a:r>
              <a:rPr lang="en-US" dirty="0" smtClean="0"/>
              <a:t>5.4. Security/Privacy (one slide).</a:t>
            </a:r>
          </a:p>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12</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28808574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6. Detailed design:</a:t>
            </a:r>
          </a:p>
          <a:p>
            <a:r>
              <a:rPr lang="en-US" dirty="0" smtClean="0"/>
              <a:t>6.1. Minimal class diagram. Identify the design patterns used (one or more slides).</a:t>
            </a:r>
          </a:p>
          <a:p>
            <a:r>
              <a:rPr lang="en-US" dirty="0" smtClean="0"/>
              <a:t>6.2. State machine for the main control object or the most important object of the implemented uses cases (one or more slides).</a:t>
            </a:r>
          </a:p>
          <a:p>
            <a:r>
              <a:rPr lang="en-US" dirty="0" smtClean="0"/>
              <a:t>6.3. Main algorithm used related to an implemented use case described above (one or more slides).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17</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24264429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7. Test Suites and Test Cases (one sunny day and one rainy day) for the use case represented in part (5) above (2 slides).</a:t>
            </a:r>
          </a:p>
          <a:p>
            <a:r>
              <a:rPr lang="en-US" dirty="0" smtClean="0"/>
              <a:t>7.1 One sunny day and one rainy day for the implemented use cases (one or more slides).</a:t>
            </a:r>
          </a:p>
          <a:p>
            <a:r>
              <a:rPr lang="en-US" dirty="0" smtClean="0"/>
              <a:t>7.2 Automated test scripts for the implemented use cases (one or more slides).</a:t>
            </a:r>
          </a:p>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18</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3456894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7. Test Suites and Test Cases (one sunny day and one rainy day) for the use case represented in part (5) above (2 slides).</a:t>
            </a:r>
          </a:p>
          <a:p>
            <a:r>
              <a:rPr lang="en-US" dirty="0" smtClean="0"/>
              <a:t>7.1 One sunny day and one rainy day for the implemented use cases (one or more slides).</a:t>
            </a:r>
          </a:p>
          <a:p>
            <a:r>
              <a:rPr lang="en-US" dirty="0" smtClean="0"/>
              <a:t>7.2 Automated test scripts for the implemented use cases (one or more slides).</a:t>
            </a:r>
          </a:p>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19</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3679100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Summarize your contribution</a:t>
            </a:r>
          </a:p>
          <a:p>
            <a:r>
              <a:rPr lang="en-US" dirty="0" smtClean="0"/>
              <a:t>Include your contact information</a:t>
            </a:r>
          </a:p>
          <a:p>
            <a:r>
              <a:rPr lang="en-US" dirty="0" smtClean="0"/>
              <a:t>Ask if anyone has any questions for you.</a:t>
            </a:r>
          </a:p>
          <a:p>
            <a:r>
              <a:rPr lang="en-US" smtClean="0"/>
              <a:t>Thank your audience</a:t>
            </a:r>
          </a:p>
          <a:p>
            <a:endParaRPr lang="en-US"/>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20</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21956704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Introduce</a:t>
            </a:r>
            <a:r>
              <a:rPr lang="en-US" baseline="0" dirty="0" smtClean="0"/>
              <a:t> the problem that the whole project tackles and stay focused on the parts that you have been working. Indicate </a:t>
            </a:r>
            <a:r>
              <a:rPr lang="en-US" dirty="0" smtClean="0"/>
              <a:t>if there is an existing previous system, enumerate its problems/limitations,</a:t>
            </a:r>
            <a:r>
              <a:rPr lang="en-US" baseline="0" dirty="0" smtClean="0"/>
              <a:t> etc</a:t>
            </a:r>
            <a:r>
              <a:rPr lang="en-US" dirty="0" smtClean="0"/>
              <a:t>.</a:t>
            </a:r>
          </a:p>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2</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3569287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Project Management (schedule for entire semester) (one slide; Gantt Chart).</a:t>
            </a:r>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3</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41747590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 Requirements:</a:t>
            </a:r>
          </a:p>
          <a:p>
            <a:r>
              <a:rPr lang="en-US" dirty="0" smtClean="0"/>
              <a:t>4.1. User stories implemented (one or more slides).</a:t>
            </a:r>
          </a:p>
          <a:p>
            <a:r>
              <a:rPr lang="en-US" dirty="0" smtClean="0"/>
              <a:t>4.2. UML use cases and the use case diagram for the implemented use cases (one or more slides).</a:t>
            </a:r>
          </a:p>
          <a:p>
            <a:r>
              <a:rPr lang="en-US" dirty="0" smtClean="0"/>
              <a:t>4.3. UML sequence diagrams for the implemented use cases.</a:t>
            </a:r>
          </a:p>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4</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9555958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 Requirements:</a:t>
            </a:r>
          </a:p>
          <a:p>
            <a:r>
              <a:rPr lang="en-US" dirty="0" smtClean="0"/>
              <a:t>4.1. User stories implemented (one or more slides).</a:t>
            </a:r>
          </a:p>
          <a:p>
            <a:r>
              <a:rPr lang="en-US" dirty="0" smtClean="0"/>
              <a:t>4.2. UML use cases and the use case diagram for the implemented use cases (one or more slides).</a:t>
            </a:r>
          </a:p>
          <a:p>
            <a:r>
              <a:rPr lang="en-US" dirty="0" smtClean="0"/>
              <a:t>4.3. UML sequence diagrams for the implemented use cases.</a:t>
            </a:r>
          </a:p>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5</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1452806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 Requirements:</a:t>
            </a:r>
          </a:p>
          <a:p>
            <a:r>
              <a:rPr lang="en-US" dirty="0" smtClean="0"/>
              <a:t>4.1. User stories implemented (one or more slides).</a:t>
            </a:r>
          </a:p>
          <a:p>
            <a:r>
              <a:rPr lang="en-US" dirty="0" smtClean="0"/>
              <a:t>4.2. UML use cases and the use case diagram for the implemented use cases (one or more slides).</a:t>
            </a:r>
          </a:p>
          <a:p>
            <a:r>
              <a:rPr lang="en-US" dirty="0" smtClean="0"/>
              <a:t>4.3. UML sequence diagrams for the implemented use cases.</a:t>
            </a:r>
          </a:p>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6</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955595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 Requirements:</a:t>
            </a:r>
          </a:p>
          <a:p>
            <a:r>
              <a:rPr lang="en-US" dirty="0" smtClean="0"/>
              <a:t>4.1. User stories implemented (one or more slides).</a:t>
            </a:r>
          </a:p>
          <a:p>
            <a:r>
              <a:rPr lang="en-US" dirty="0" smtClean="0"/>
              <a:t>4.2. UML use cases and the use case diagram for the implemented use cases (one or more slides).</a:t>
            </a:r>
          </a:p>
          <a:p>
            <a:r>
              <a:rPr lang="en-US" dirty="0" smtClean="0"/>
              <a:t>4.3. UML sequence diagrams for the implemented use cases.</a:t>
            </a:r>
          </a:p>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7</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9555958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 Requirements:</a:t>
            </a:r>
          </a:p>
          <a:p>
            <a:r>
              <a:rPr lang="en-US" dirty="0" smtClean="0"/>
              <a:t>4.1. User stories implemented (one or more slides).</a:t>
            </a:r>
          </a:p>
          <a:p>
            <a:r>
              <a:rPr lang="en-US" dirty="0" smtClean="0"/>
              <a:t>4.2. UML use cases and the use case diagram for the implemented use cases (one or more slides).</a:t>
            </a:r>
          </a:p>
          <a:p>
            <a:r>
              <a:rPr lang="en-US" dirty="0" smtClean="0"/>
              <a:t>4.3. UML sequence diagrams for the implemented use cases.</a:t>
            </a:r>
          </a:p>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8</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2908495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446FAC-226B-4115-960C-7B2E97248D67}" type="slidenum">
              <a:rPr lang="en-US" altLang="en-US" smtClean="0"/>
              <a:pPr/>
              <a:t>10</a:t>
            </a:fld>
            <a:endParaRPr lang="en-US" altLang="en-US"/>
          </a:p>
        </p:txBody>
      </p:sp>
      <p:sp>
        <p:nvSpPr>
          <p:cNvPr id="5" name="Header Placeholder 4"/>
          <p:cNvSpPr>
            <a:spLocks noGrp="1"/>
          </p:cNvSpPr>
          <p:nvPr>
            <p:ph type="hdr" sz="quarter" idx="11"/>
          </p:nvPr>
        </p:nvSpPr>
        <p:spPr/>
        <p:txBody>
          <a:bodyPr/>
          <a:lstStyle/>
          <a:p>
            <a:pPr>
              <a:defRPr/>
            </a:pPr>
            <a:endParaRPr lang="en-US"/>
          </a:p>
        </p:txBody>
      </p:sp>
    </p:spTree>
    <p:extLst>
      <p:ext uri="{BB962C8B-B14F-4D97-AF65-F5344CB8AC3E}">
        <p14:creationId xmlns:p14="http://schemas.microsoft.com/office/powerpoint/2010/main" val="24992088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4530"/>
            <a:ext cx="6858000" cy="2387600"/>
          </a:xfrm>
        </p:spPr>
        <p:txBody>
          <a:bodyPr anchor="b">
            <a:normAutofit/>
          </a:bodyPr>
          <a:lstStyle>
            <a:lvl1pPr algn="ctr">
              <a:defRPr sz="45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normAutofit/>
          </a:bodyPr>
          <a:lstStyle>
            <a:lvl1pPr marL="0" indent="0" algn="ctr">
              <a:buNone/>
              <a:defRPr sz="1800">
                <a:solidFill>
                  <a:schemeClr val="tx1">
                    <a:lumMod val="75000"/>
                    <a:lumOff val="25000"/>
                  </a:schemeClr>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a:defRPr/>
            </a:pPr>
            <a:fld id="{E717F686-B4A6-447F-828A-5D262224A41B}" type="datetime1">
              <a:rPr lang="en-US" smtClean="0"/>
              <a:t>12/11/2015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54C94BC1-1497-4BDC-A1E5-B32793525C11}" type="slidenum">
              <a:rPr lang="en-US" altLang="en-US" smtClean="0"/>
              <a:pPr/>
              <a:t>‹#›</a:t>
            </a:fld>
            <a:endParaRPr lang="en-US" altLang="en-US"/>
          </a:p>
        </p:txBody>
      </p:sp>
    </p:spTree>
    <p:extLst>
      <p:ext uri="{BB962C8B-B14F-4D97-AF65-F5344CB8AC3E}">
        <p14:creationId xmlns:p14="http://schemas.microsoft.com/office/powerpoint/2010/main" val="390353166"/>
      </p:ext>
    </p:extLst>
  </p:cSld>
  <p:clrMapOvr>
    <a:masterClrMapping/>
  </p:clrMapOvr>
  <p:extLst>
    <p:ext uri="{DCECCB84-F9BA-43D5-87BE-67443E8EF086}">
      <p15:sldGuideLst xmlns:p15="http://schemas.microsoft.com/office/powerpoint/2012/main" xmlns=""/>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fld id="{42CA90DF-B743-4C61-98F9-15474827589A}" type="datetime1">
              <a:rPr lang="en-US" smtClean="0"/>
              <a:t>12/11/2015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20355F54-7FB7-4864-A52B-2722A7103E10}" type="slidenum">
              <a:rPr lang="en-US" altLang="en-US" smtClean="0"/>
              <a:pPr/>
              <a:t>‹#›</a:t>
            </a:fld>
            <a:endParaRPr lang="en-US" altLang="en-US"/>
          </a:p>
        </p:txBody>
      </p:sp>
    </p:spTree>
    <p:extLst>
      <p:ext uri="{BB962C8B-B14F-4D97-AF65-F5344CB8AC3E}">
        <p14:creationId xmlns:p14="http://schemas.microsoft.com/office/powerpoint/2010/main" val="1722125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0362"/>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0363"/>
            <a:ext cx="5800725" cy="581183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3D3E1163-B97F-4712-B746-49001DBDC9E0}" type="datetime1">
              <a:rPr lang="en-US" smtClean="0"/>
              <a:t>12/11/2015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6514C96F-308B-488D-8EB8-53D986110491}" type="slidenum">
              <a:rPr lang="en-US" altLang="en-US" smtClean="0"/>
              <a:pPr/>
              <a:t>‹#›</a:t>
            </a:fld>
            <a:endParaRPr lang="en-US" altLang="en-US"/>
          </a:p>
        </p:txBody>
      </p:sp>
    </p:spTree>
    <p:extLst>
      <p:ext uri="{BB962C8B-B14F-4D97-AF65-F5344CB8AC3E}">
        <p14:creationId xmlns:p14="http://schemas.microsoft.com/office/powerpoint/2010/main" val="3468403515"/>
      </p:ext>
    </p:extLst>
  </p:cSld>
  <p:clrMapOvr>
    <a:masterClrMapping/>
  </p:clrMapOvr>
  <p:extLst>
    <p:ext uri="{DCECCB84-F9BA-43D5-87BE-67443E8EF086}">
      <p15:sldGuideLst xmlns:p15="http://schemas.microsoft.com/office/powerpoint/2012/main" xmlns=""/>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a:defRPr/>
            </a:pPr>
            <a:fld id="{62345A31-C415-4F45-927D-B33DCD936451}" type="datetime1">
              <a:rPr lang="en-US" smtClean="0"/>
              <a:t>12/11/2015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54C94BC1-1497-4BDC-A1E5-B32793525C11}" type="slidenum">
              <a:rPr lang="en-US" altLang="en-US" smtClean="0"/>
              <a:pPr/>
              <a:t>‹#›</a:t>
            </a:fld>
            <a:endParaRPr lang="en-US"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8367466"/>
      </p:ext>
    </p:extLst>
  </p:cSld>
  <p:clrMapOvr>
    <a:masterClrMapping/>
  </p:clrMapOvr>
  <p:extLst>
    <p:ext uri="{DCECCB84-F9BA-43D5-87BE-67443E8EF086}">
      <p15:sldGuideLst xmlns:p15="http://schemas.microsoft.com/office/powerpoint/2012/main" xmlns=""/>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fld id="{A39FCCDF-F4DE-4A3C-9A16-6A9C2390AA59}" type="datetime1">
              <a:rPr lang="en-US" smtClean="0"/>
              <a:t>12/11/2015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8AD668F5-6BE9-42B2-89D8-E57480DDCA9A}" type="slidenum">
              <a:rPr lang="en-US" altLang="en-US" smtClean="0"/>
              <a:pPr/>
              <a:t>‹#›</a:t>
            </a:fld>
            <a:endParaRPr lang="en-US" altLang="en-US"/>
          </a:p>
        </p:txBody>
      </p:sp>
    </p:spTree>
    <p:extLst>
      <p:ext uri="{BB962C8B-B14F-4D97-AF65-F5344CB8AC3E}">
        <p14:creationId xmlns:p14="http://schemas.microsoft.com/office/powerpoint/2010/main" val="1438086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430B5C37-AA9D-43B5-B609-7F7D44D41246}" type="datetime1">
              <a:rPr lang="en-US" smtClean="0"/>
              <a:t>12/11/2015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E38455A5-A4A9-468F-A1D3-4785F870EBD4}" type="slidenum">
              <a:rPr lang="en-US" altLang="en-US" smtClean="0"/>
              <a:pPr/>
              <a:t>‹#›</a:t>
            </a:fld>
            <a:endParaRPr lang="en-US"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898344"/>
      </p:ext>
    </p:extLst>
  </p:cSld>
  <p:clrMapOvr>
    <a:masterClrMapping/>
  </p:clrMapOvr>
  <p:extLst>
    <p:ext uri="{DCECCB84-F9BA-43D5-87BE-67443E8EF086}">
      <p15:sldGuideLst xmlns:p15="http://schemas.microsoft.com/office/powerpoint/2012/main" xmlns=""/>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a:defRPr/>
            </a:pPr>
            <a:fld id="{D3801DC3-A09D-4842-9C54-77A9A97EEC22}" type="datetime1">
              <a:rPr lang="en-US" smtClean="0"/>
              <a:t>12/11/2015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fld id="{8EFC070B-E897-4FE2-87D3-937C19FE74A6}" type="slidenum">
              <a:rPr lang="en-US" altLang="en-US" smtClean="0"/>
              <a:pPr/>
              <a:t>‹#›</a:t>
            </a:fld>
            <a:endParaRPr lang="en-US" altLang="en-US"/>
          </a:p>
        </p:txBody>
      </p:sp>
    </p:spTree>
    <p:extLst>
      <p:ext uri="{BB962C8B-B14F-4D97-AF65-F5344CB8AC3E}">
        <p14:creationId xmlns:p14="http://schemas.microsoft.com/office/powerpoint/2010/main" val="26753331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pPr>
              <a:defRPr/>
            </a:pPr>
            <a:fld id="{12690450-3E0F-4986-AA09-2DDBB81C4757}" type="datetime1">
              <a:rPr lang="en-US" smtClean="0"/>
              <a:t>12/11/2015</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fld id="{E879F1A1-38E2-4BE0-8480-E43DB31206EE}" type="slidenum">
              <a:rPr lang="en-US" altLang="en-US" smtClean="0"/>
              <a:pPr/>
              <a:t>‹#›</a:t>
            </a:fld>
            <a:endParaRPr lang="en-US" altLang="en-US"/>
          </a:p>
        </p:txBody>
      </p:sp>
    </p:spTree>
    <p:extLst>
      <p:ext uri="{BB962C8B-B14F-4D97-AF65-F5344CB8AC3E}">
        <p14:creationId xmlns:p14="http://schemas.microsoft.com/office/powerpoint/2010/main" val="37386205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pPr>
              <a:defRPr/>
            </a:pPr>
            <a:fld id="{F7A3664A-DDB8-4F8E-A3E4-50479ABE03EF}" type="datetime1">
              <a:rPr lang="en-US" smtClean="0"/>
              <a:t>12/11/2015</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fld id="{FF91F6D4-B72F-4031-BB13-DF465A8C7873}" type="slidenum">
              <a:rPr lang="en-US" altLang="en-US" smtClean="0"/>
              <a:pPr/>
              <a:t>‹#›</a:t>
            </a:fld>
            <a:endParaRPr lang="en-US" altLang="en-US"/>
          </a:p>
        </p:txBody>
      </p:sp>
    </p:spTree>
    <p:extLst>
      <p:ext uri="{BB962C8B-B14F-4D97-AF65-F5344CB8AC3E}">
        <p14:creationId xmlns:p14="http://schemas.microsoft.com/office/powerpoint/2010/main" val="190879023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pPr>
              <a:defRPr/>
            </a:pPr>
            <a:fld id="{D1478F6B-78BE-4D5A-9E44-CD8E075370C5}" type="datetime1">
              <a:rPr lang="en-US" smtClean="0"/>
              <a:t>12/11/2015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pPr>
              <a:defRPr/>
            </a:pPr>
            <a:endParaRPr lang="en-US"/>
          </a:p>
        </p:txBody>
      </p:sp>
      <p:sp>
        <p:nvSpPr>
          <p:cNvPr id="9" name="Slide Number Placeholder 8"/>
          <p:cNvSpPr>
            <a:spLocks noGrp="1"/>
          </p:cNvSpPr>
          <p:nvPr>
            <p:ph type="sldNum" sz="quarter" idx="12"/>
          </p:nvPr>
        </p:nvSpPr>
        <p:spPr/>
        <p:txBody>
          <a:bodyPr/>
          <a:lstStyle/>
          <a:p>
            <a:fld id="{A8CA3598-FCF8-48A4-9FF5-EF2B5DDBAA8F}" type="slidenum">
              <a:rPr lang="en-US" altLang="en-US" smtClean="0"/>
              <a:pPr/>
              <a:t>‹#›</a:t>
            </a:fld>
            <a:endParaRPr lang="en-US" altLang="en-US"/>
          </a:p>
        </p:txBody>
      </p:sp>
    </p:spTree>
    <p:extLst>
      <p:ext uri="{BB962C8B-B14F-4D97-AF65-F5344CB8AC3E}">
        <p14:creationId xmlns:p14="http://schemas.microsoft.com/office/powerpoint/2010/main" val="36585232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pPr>
              <a:defRPr/>
            </a:pPr>
            <a:fld id="{07AE2B72-D512-4074-9625-E1D9CA6737F5}" type="datetime1">
              <a:rPr lang="en-US" smtClean="0"/>
              <a:t>12/11/2015</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pPr>
              <a:defRPr/>
            </a:pPr>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13ECB25-1E4F-4A8B-8783-EC7587DDB69B}" type="slidenum">
              <a:rPr lang="en-US" altLang="en-US" smtClean="0"/>
              <a:pPr/>
              <a:t>‹#›</a:t>
            </a:fld>
            <a:endParaRPr lang="en-US" altLang="en-US"/>
          </a:p>
        </p:txBody>
      </p:sp>
    </p:spTree>
    <p:extLst>
      <p:ext uri="{BB962C8B-B14F-4D97-AF65-F5344CB8AC3E}">
        <p14:creationId xmlns:p14="http://schemas.microsoft.com/office/powerpoint/2010/main" val="4152672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fld id="{F4782C38-E1EB-4853-A819-0851F1B96A9C}" type="datetime1">
              <a:rPr lang="en-US" smtClean="0"/>
              <a:t>12/11/2015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8AD668F5-6BE9-42B2-89D8-E57480DDCA9A}" type="slidenum">
              <a:rPr lang="en-US" altLang="en-US" smtClean="0"/>
              <a:pPr/>
              <a:t>‹#›</a:t>
            </a:fld>
            <a:endParaRPr lang="en-US" altLang="en-US"/>
          </a:p>
        </p:txBody>
      </p:sp>
    </p:spTree>
    <p:extLst>
      <p:ext uri="{BB962C8B-B14F-4D97-AF65-F5344CB8AC3E}">
        <p14:creationId xmlns:p14="http://schemas.microsoft.com/office/powerpoint/2010/main" val="20800496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C682D04B-4720-48A7-9E20-5666E2E674B0}" type="datetime1">
              <a:rPr lang="en-US" smtClean="0"/>
              <a:t>12/11/2015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fld id="{C1DAC369-66D3-4EFC-BB3B-678C81E21597}" type="slidenum">
              <a:rPr lang="en-US" altLang="en-US" smtClean="0"/>
              <a:pPr/>
              <a:t>‹#›</a:t>
            </a:fld>
            <a:endParaRPr lang="en-US" altLang="en-US"/>
          </a:p>
        </p:txBody>
      </p:sp>
    </p:spTree>
    <p:extLst>
      <p:ext uri="{BB962C8B-B14F-4D97-AF65-F5344CB8AC3E}">
        <p14:creationId xmlns:p14="http://schemas.microsoft.com/office/powerpoint/2010/main" val="285127146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fld id="{A9E2037F-38F0-4833-90FD-1C17A3FC5DCD}" type="datetime1">
              <a:rPr lang="en-US" smtClean="0"/>
              <a:t>12/11/2015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20355F54-7FB7-4864-A52B-2722A7103E10}" type="slidenum">
              <a:rPr lang="en-US" altLang="en-US" smtClean="0"/>
              <a:pPr/>
              <a:t>‹#›</a:t>
            </a:fld>
            <a:endParaRPr lang="en-US" altLang="en-US"/>
          </a:p>
        </p:txBody>
      </p:sp>
    </p:spTree>
    <p:extLst>
      <p:ext uri="{BB962C8B-B14F-4D97-AF65-F5344CB8AC3E}">
        <p14:creationId xmlns:p14="http://schemas.microsoft.com/office/powerpoint/2010/main" val="20973647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fld id="{066E7617-EFE1-4014-8A09-8E201BD3FAEB}" type="datetime1">
              <a:rPr lang="en-US" smtClean="0"/>
              <a:t>12/11/2015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6514C96F-308B-488D-8EB8-53D986110491}" type="slidenum">
              <a:rPr lang="en-US" altLang="en-US" smtClean="0"/>
              <a:pPr/>
              <a:t>‹#›</a:t>
            </a:fld>
            <a:endParaRPr lang="en-US" altLang="en-US"/>
          </a:p>
        </p:txBody>
      </p:sp>
    </p:spTree>
    <p:extLst>
      <p:ext uri="{BB962C8B-B14F-4D97-AF65-F5344CB8AC3E}">
        <p14:creationId xmlns:p14="http://schemas.microsoft.com/office/powerpoint/2010/main" val="1148297911"/>
      </p:ext>
    </p:extLst>
  </p:cSld>
  <p:clrMapOvr>
    <a:masterClrMapping/>
  </p:clrMapOvr>
  <p:extLst>
    <p:ext uri="{DCECCB84-F9BA-43D5-87BE-67443E8EF086}">
      <p15:sldGuideLst xmlns:p15="http://schemas.microsoft.com/office/powerpoint/2012/main" xmlns=""/>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12423"/>
            <a:ext cx="7886700" cy="2851208"/>
          </a:xfrm>
        </p:spPr>
        <p:txBody>
          <a:bodyPr anchor="b">
            <a:normAutofit/>
          </a:bodyPr>
          <a:lstStyle>
            <a:lvl1pPr>
              <a:defRPr sz="4500" b="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52634"/>
            <a:ext cx="7886700" cy="1500187"/>
          </a:xfrm>
        </p:spPr>
        <p:txBody>
          <a:bodyPr anchor="t">
            <a:normAutofit/>
          </a:bodyPr>
          <a:lstStyle>
            <a:lvl1pPr marL="0" indent="0">
              <a:buNone/>
              <a:defRPr sz="18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1576C869-9A0E-40F0-BA76-CDCB821DFAF6}" type="datetime1">
              <a:rPr lang="en-US" smtClean="0"/>
              <a:t>12/11/2015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E38455A5-A4A9-468F-A1D3-4785F870EBD4}" type="slidenum">
              <a:rPr lang="en-US" altLang="en-US" smtClean="0"/>
              <a:pPr/>
              <a:t>‹#›</a:t>
            </a:fld>
            <a:endParaRPr lang="en-US" altLang="en-US"/>
          </a:p>
        </p:txBody>
      </p:sp>
    </p:spTree>
    <p:extLst>
      <p:ext uri="{BB962C8B-B14F-4D97-AF65-F5344CB8AC3E}">
        <p14:creationId xmlns:p14="http://schemas.microsoft.com/office/powerpoint/2010/main" val="2699647310"/>
      </p:ext>
    </p:extLst>
  </p:cSld>
  <p:clrMapOvr>
    <a:masterClrMapping/>
  </p:clrMapOvr>
  <p:extLst>
    <p:ext uri="{DCECCB84-F9BA-43D5-87BE-67443E8EF086}">
      <p15:sldGuideLst xmlns:p15="http://schemas.microsoft.com/office/powerpoint/2012/main" xmlns=""/>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33845" y="1828801"/>
            <a:ext cx="3886200" cy="4351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8801"/>
            <a:ext cx="3886200" cy="4351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a:defRPr/>
            </a:pPr>
            <a:fld id="{0D37016A-4B42-43ED-A509-34F24DD7D77E}" type="datetime1">
              <a:rPr lang="en-US" smtClean="0"/>
              <a:t>12/11/2015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fld id="{8EFC070B-E897-4FE2-87D3-937C19FE74A6}" type="slidenum">
              <a:rPr lang="en-US" altLang="en-US" smtClean="0"/>
              <a:pPr/>
              <a:t>‹#›</a:t>
            </a:fld>
            <a:endParaRPr lang="en-US" altLang="en-US"/>
          </a:p>
        </p:txBody>
      </p:sp>
    </p:spTree>
    <p:extLst>
      <p:ext uri="{BB962C8B-B14F-4D97-AF65-F5344CB8AC3E}">
        <p14:creationId xmlns:p14="http://schemas.microsoft.com/office/powerpoint/2010/main" val="3065751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3845" y="1681851"/>
            <a:ext cx="3867150" cy="825699"/>
          </a:xfrm>
        </p:spPr>
        <p:txBody>
          <a:bodyPr anchor="b">
            <a:normAutofit/>
          </a:bodyP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33845" y="2507551"/>
            <a:ext cx="3867150" cy="3680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851"/>
            <a:ext cx="3886201" cy="825698"/>
          </a:xfrm>
        </p:spPr>
        <p:txBody>
          <a:bodyPr anchor="b"/>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7551"/>
            <a:ext cx="3886201" cy="3680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a:defRPr/>
            </a:pPr>
            <a:fld id="{14E61706-1681-4627-A51D-F0F95E811C0A}" type="datetime1">
              <a:rPr lang="en-US" smtClean="0"/>
              <a:t>12/11/2015</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fld id="{E879F1A1-38E2-4BE0-8480-E43DB31206EE}" type="slidenum">
              <a:rPr lang="en-US" altLang="en-US" smtClean="0"/>
              <a:pPr/>
              <a:t>‹#›</a:t>
            </a:fld>
            <a:endParaRPr lang="en-US" alt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932876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a:defRPr/>
            </a:pPr>
            <a:fld id="{1B2F2359-90B2-4736-8BC8-F59BE5667663}" type="datetime1">
              <a:rPr lang="en-US" smtClean="0"/>
              <a:t>12/11/2015</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fld id="{FF91F6D4-B72F-4031-BB13-DF465A8C7873}" type="slidenum">
              <a:rPr lang="en-US" altLang="en-US" smtClean="0"/>
              <a:pPr/>
              <a:t>‹#›</a:t>
            </a:fld>
            <a:endParaRPr lang="en-US" altLang="en-US"/>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30862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2093C64C-1669-4DD4-B957-0FA1371B5D45}" type="datetime1">
              <a:rPr lang="en-US" smtClean="0"/>
              <a:t>12/11/2015</a:t>
            </a:fld>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A8CA3598-FCF8-48A4-9FF5-EF2B5DDBAA8F}" type="slidenum">
              <a:rPr lang="en-US" altLang="en-US" smtClean="0"/>
              <a:pPr/>
              <a:t>‹#›</a:t>
            </a:fld>
            <a:endParaRPr lang="en-US" altLang="en-US"/>
          </a:p>
        </p:txBody>
      </p:sp>
    </p:spTree>
    <p:extLst>
      <p:ext uri="{BB962C8B-B14F-4D97-AF65-F5344CB8AC3E}">
        <p14:creationId xmlns:p14="http://schemas.microsoft.com/office/powerpoint/2010/main" val="522752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948940" cy="1600197"/>
          </a:xfrm>
        </p:spPr>
        <p:txBody>
          <a:bodyPr anchor="b">
            <a:normAutofit/>
          </a:bodyPr>
          <a:lstStyle>
            <a:lvl1pP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3886200" y="990600"/>
            <a:ext cx="4629150" cy="48768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30936" y="2057399"/>
            <a:ext cx="2948940" cy="3810001"/>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DC70631E-A44B-4E89-9CAA-799234C4A5C8}" type="datetime1">
              <a:rPr lang="en-US" smtClean="0"/>
              <a:t>12/11/2015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fld id="{C13ECB25-1E4F-4A8B-8783-EC7587DDB69B}" type="slidenum">
              <a:rPr lang="en-US" altLang="en-US" smtClean="0"/>
              <a:pPr/>
              <a:t>‹#›</a:t>
            </a:fld>
            <a:endParaRPr lang="en-US" altLang="en-US"/>
          </a:p>
        </p:txBody>
      </p:sp>
    </p:spTree>
    <p:extLst>
      <p:ext uri="{BB962C8B-B14F-4D97-AF65-F5344CB8AC3E}">
        <p14:creationId xmlns:p14="http://schemas.microsoft.com/office/powerpoint/2010/main" val="2565409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0"/>
            <a:ext cx="2948940" cy="1600200"/>
          </a:xfrm>
        </p:spPr>
        <p:txBody>
          <a:bodyPr anchor="b">
            <a:normAutofit/>
          </a:bodyPr>
          <a:lstStyle>
            <a:lvl1pPr>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3886200" y="990600"/>
            <a:ext cx="4629150" cy="4876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dirty="0"/>
          </a:p>
        </p:txBody>
      </p:sp>
      <p:sp>
        <p:nvSpPr>
          <p:cNvPr id="4" name="Text Placeholder 3"/>
          <p:cNvSpPr>
            <a:spLocks noGrp="1"/>
          </p:cNvSpPr>
          <p:nvPr>
            <p:ph type="body" sz="half" idx="2"/>
          </p:nvPr>
        </p:nvSpPr>
        <p:spPr>
          <a:xfrm>
            <a:off x="630936" y="2057400"/>
            <a:ext cx="2948940" cy="3810000"/>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1D103A4D-D659-4B14-BDA2-E658B40CE7CC}" type="datetime1">
              <a:rPr lang="en-US" smtClean="0"/>
              <a:t>12/11/2015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fld id="{C1DAC369-66D3-4EFC-BB3B-678C81E21597}" type="slidenum">
              <a:rPr lang="en-US" altLang="en-US" smtClean="0"/>
              <a:pPr/>
              <a:t>‹#›</a:t>
            </a:fld>
            <a:endParaRPr lang="en-US" altLang="en-US"/>
          </a:p>
        </p:txBody>
      </p:sp>
    </p:spTree>
    <p:extLst>
      <p:ext uri="{BB962C8B-B14F-4D97-AF65-F5344CB8AC3E}">
        <p14:creationId xmlns:p14="http://schemas.microsoft.com/office/powerpoint/2010/main" val="357287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3845" y="365760"/>
            <a:ext cx="7886700" cy="132556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33845" y="1828801"/>
            <a:ext cx="7886700" cy="43513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825">
                <a:solidFill>
                  <a:schemeClr val="tx1">
                    <a:lumMod val="65000"/>
                    <a:lumOff val="35000"/>
                  </a:schemeClr>
                </a:solidFill>
              </a:defRPr>
            </a:lvl1pPr>
          </a:lstStyle>
          <a:p>
            <a:pPr>
              <a:defRPr/>
            </a:pPr>
            <a:fld id="{99C34D70-42C3-4D93-9FA6-7EF91B5E7A78}" type="datetime1">
              <a:rPr lang="en-US" smtClean="0"/>
              <a:t>12/11/2015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825">
                <a:solidFill>
                  <a:schemeClr val="tx1">
                    <a:lumMod val="65000"/>
                    <a:lumOff val="35000"/>
                  </a:schemeClr>
                </a:solidFill>
              </a:defRPr>
            </a:lvl1pPr>
          </a:lstStyle>
          <a:p>
            <a:pPr>
              <a:defRPr/>
            </a:pPr>
            <a:endParaRPr lang="en-US"/>
          </a:p>
        </p:txBody>
      </p:sp>
      <p:sp>
        <p:nvSpPr>
          <p:cNvPr id="6" name="Slide Number Placeholder 5"/>
          <p:cNvSpPr>
            <a:spLocks noGrp="1"/>
          </p:cNvSpPr>
          <p:nvPr>
            <p:ph type="sldNum" sz="quarter" idx="4"/>
          </p:nvPr>
        </p:nvSpPr>
        <p:spPr>
          <a:xfrm>
            <a:off x="6463145" y="6356351"/>
            <a:ext cx="2057400" cy="365125"/>
          </a:xfrm>
          <a:prstGeom prst="rect">
            <a:avLst/>
          </a:prstGeom>
        </p:spPr>
        <p:txBody>
          <a:bodyPr vert="horz" lIns="91440" tIns="45720" rIns="91440" bIns="45720" rtlCol="0" anchor="ctr"/>
          <a:lstStyle>
            <a:lvl1pPr algn="r">
              <a:defRPr sz="825">
                <a:solidFill>
                  <a:schemeClr val="tx1">
                    <a:tint val="75000"/>
                  </a:schemeClr>
                </a:solidFill>
              </a:defRPr>
            </a:lvl1pPr>
          </a:lstStyle>
          <a:p>
            <a:fld id="{12B113F0-A774-4A14-AA2C-3A403885806F}" type="slidenum">
              <a:rPr lang="en-US" altLang="en-US" smtClean="0"/>
              <a:pPr/>
              <a:t>‹#›</a:t>
            </a:fld>
            <a:endParaRPr lang="en-US" altLang="en-US"/>
          </a:p>
        </p:txBody>
      </p:sp>
    </p:spTree>
    <p:extLst>
      <p:ext uri="{BB962C8B-B14F-4D97-AF65-F5344CB8AC3E}">
        <p14:creationId xmlns:p14="http://schemas.microsoft.com/office/powerpoint/2010/main" val="4282699653"/>
      </p:ext>
    </p:extLst>
  </p:cSld>
  <p:clrMap bg1="lt1" tx1="dk1" bg2="lt2" tx2="dk2" accent1="accent1" accent2="accent2" accent3="accent3" accent4="accent4" accent5="accent5" accent6="accent6" hlink="hlink" folHlink="folHlink"/>
  <p:sldLayoutIdLst>
    <p:sldLayoutId id="2147484807" r:id="rId1"/>
    <p:sldLayoutId id="2147484808" r:id="rId2"/>
    <p:sldLayoutId id="2147484809" r:id="rId3"/>
    <p:sldLayoutId id="2147484810" r:id="rId4"/>
    <p:sldLayoutId id="2147484811" r:id="rId5"/>
    <p:sldLayoutId id="2147484812" r:id="rId6"/>
    <p:sldLayoutId id="2147484813" r:id="rId7"/>
    <p:sldLayoutId id="2147484814" r:id="rId8"/>
    <p:sldLayoutId id="2147484815" r:id="rId9"/>
    <p:sldLayoutId id="2147484816" r:id="rId10"/>
    <p:sldLayoutId id="2147484817"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Wingdings 2" pitchFamily="18" charset="2"/>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xmlns=""/>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pPr>
              <a:defRPr/>
            </a:pPr>
            <a:fld id="{721B9A7D-D4A9-44D8-96A9-9566A34F0896}" type="datetime1">
              <a:rPr lang="en-US" smtClean="0"/>
              <a:t>12/11/2015</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pPr>
              <a:defRPr/>
            </a:pPr>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12B113F0-A774-4A14-AA2C-3A403885806F}" type="slidenum">
              <a:rPr lang="en-US" altLang="en-US" smtClean="0"/>
              <a:pPr/>
              <a:t>‹#›</a:t>
            </a:fld>
            <a:endParaRPr lang="en-US" alt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2158334"/>
      </p:ext>
    </p:extLst>
  </p:cSld>
  <p:clrMap bg1="lt1" tx1="dk1" bg2="lt2" tx2="dk2" accent1="accent1" accent2="accent2" accent3="accent3" accent4="accent4" accent5="accent5" accent6="accent6" hlink="hlink" folHlink="folHlink"/>
  <p:sldLayoutIdLst>
    <p:sldLayoutId id="2147484939" r:id="rId1"/>
    <p:sldLayoutId id="2147484940" r:id="rId2"/>
    <p:sldLayoutId id="2147484941" r:id="rId3"/>
    <p:sldLayoutId id="2147484942" r:id="rId4"/>
    <p:sldLayoutId id="2147484943" r:id="rId5"/>
    <p:sldLayoutId id="2147484944" r:id="rId6"/>
    <p:sldLayoutId id="2147484945" r:id="rId7"/>
    <p:sldLayoutId id="2147484946" r:id="rId8"/>
    <p:sldLayoutId id="2147484947" r:id="rId9"/>
    <p:sldLayoutId id="2147484948" r:id="rId10"/>
    <p:sldLayoutId id="2147484949"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mailto:mmesq001@fiu.edu" TargetMode="External"/><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ctrTitle"/>
          </p:nvPr>
        </p:nvSpPr>
        <p:spPr>
          <a:xfrm>
            <a:off x="228600" y="2667000"/>
            <a:ext cx="8686800" cy="2438400"/>
          </a:xfrm>
        </p:spPr>
        <p:txBody>
          <a:bodyPr>
            <a:normAutofit fontScale="90000"/>
          </a:bodyPr>
          <a:lstStyle/>
          <a:p>
            <a:pPr algn="ctr" eaLnBrk="1" hangingPunct="1"/>
            <a:r>
              <a:rPr lang="en-US" altLang="en-US" dirty="0" err="1" smtClean="0">
                <a:ea typeface="ＭＳ Ｐゴシック" pitchFamily="34" charset="-128"/>
              </a:rPr>
              <a:t>GenomePro</a:t>
            </a:r>
            <a:r>
              <a:rPr lang="en-US" altLang="en-US" dirty="0" smtClean="0">
                <a:ea typeface="ＭＳ Ｐゴシック" pitchFamily="34" charset="-128"/>
              </a:rPr>
              <a:t> 2.0</a:t>
            </a:r>
            <a:br>
              <a:rPr lang="en-US" altLang="en-US" dirty="0" smtClean="0">
                <a:ea typeface="ＭＳ Ｐゴシック" pitchFamily="34" charset="-128"/>
              </a:rPr>
            </a:br>
            <a:r>
              <a:rPr lang="en-US" altLang="en-US" sz="2800" dirty="0" smtClean="0">
                <a:ea typeface="ＭＳ Ｐゴシック" pitchFamily="34" charset="-128"/>
              </a:rPr>
              <a:t>Team Members: Guido Ruiz &amp; Mardoqueu Mesquita</a:t>
            </a:r>
            <a:br>
              <a:rPr lang="en-US" altLang="en-US" sz="2800" dirty="0" smtClean="0">
                <a:ea typeface="ＭＳ Ｐゴシック" pitchFamily="34" charset="-128"/>
              </a:rPr>
            </a:br>
            <a:r>
              <a:rPr lang="en-US" altLang="en-US" sz="2800" dirty="0" smtClean="0">
                <a:ea typeface="ＭＳ Ｐゴシック" pitchFamily="34" charset="-128"/>
              </a:rPr>
              <a:t>Product Owner: Michael Robinson</a:t>
            </a:r>
            <a:br>
              <a:rPr lang="en-US" altLang="en-US" sz="2800" dirty="0" smtClean="0">
                <a:ea typeface="ＭＳ Ｐゴシック" pitchFamily="34" charset="-128"/>
              </a:rPr>
            </a:br>
            <a:r>
              <a:rPr lang="en-US" altLang="en-US" sz="2800" dirty="0" smtClean="0">
                <a:ea typeface="ＭＳ Ｐゴシック" pitchFamily="34" charset="-128"/>
              </a:rPr>
              <a:t>Instructor: Masoud Sadjadi</a:t>
            </a:r>
            <a:br>
              <a:rPr lang="en-US" altLang="en-US" sz="2800" dirty="0" smtClean="0">
                <a:ea typeface="ＭＳ Ｐゴシック" pitchFamily="34" charset="-128"/>
              </a:rPr>
            </a:br>
            <a:r>
              <a:rPr lang="en-US" altLang="en-US" dirty="0" smtClean="0">
                <a:ea typeface="ＭＳ Ｐゴシック" pitchFamily="34" charset="-128"/>
              </a:rPr>
              <a:t/>
            </a:r>
            <a:br>
              <a:rPr lang="en-US" altLang="en-US" dirty="0" smtClean="0">
                <a:ea typeface="ＭＳ Ｐゴシック" pitchFamily="34" charset="-128"/>
              </a:rPr>
            </a:br>
            <a:r>
              <a:rPr lang="en-US" altLang="en-US" sz="1800" dirty="0" smtClean="0">
                <a:ea typeface="ＭＳ Ｐゴシック" pitchFamily="34" charset="-128"/>
              </a:rPr>
              <a:t>School of Computing and Information Sciences</a:t>
            </a:r>
            <a:br>
              <a:rPr lang="en-US" altLang="en-US" sz="1800" dirty="0" smtClean="0">
                <a:ea typeface="ＭＳ Ｐゴシック" pitchFamily="34" charset="-128"/>
              </a:rPr>
            </a:br>
            <a:r>
              <a:rPr lang="en-US" altLang="en-US" sz="1800" dirty="0" smtClean="0">
                <a:ea typeface="ＭＳ Ｐゴシック" pitchFamily="34" charset="-128"/>
              </a:rPr>
              <a:t>Florida International University</a:t>
            </a:r>
            <a:endParaRPr lang="en-US" altLang="en-US" dirty="0" smtClean="0">
              <a:ea typeface="ＭＳ Ｐゴシック" pitchFamily="34" charset="-128"/>
            </a:endParaRPr>
          </a:p>
        </p:txBody>
      </p:sp>
      <p:sp>
        <p:nvSpPr>
          <p:cNvPr id="20483" name="Subtitle 2"/>
          <p:cNvSpPr>
            <a:spLocks noGrp="1"/>
          </p:cNvSpPr>
          <p:nvPr>
            <p:ph type="subTitle" idx="1"/>
          </p:nvPr>
        </p:nvSpPr>
        <p:spPr>
          <a:xfrm>
            <a:off x="228600" y="5643562"/>
            <a:ext cx="8686800" cy="1219200"/>
          </a:xfrm>
        </p:spPr>
        <p:txBody>
          <a:bodyPr/>
          <a:lstStyle/>
          <a:p>
            <a:pPr algn="ctr" eaLnBrk="1" hangingPunct="1"/>
            <a:r>
              <a:rPr lang="en-US" altLang="en-US" dirty="0" smtClean="0">
                <a:ea typeface="ＭＳ Ｐゴシック" pitchFamily="34" charset="-128"/>
              </a:rPr>
              <a:t>December 11, 2015</a:t>
            </a:r>
          </a:p>
        </p:txBody>
      </p:sp>
      <p:sp>
        <p:nvSpPr>
          <p:cNvPr id="4" name="Title 1"/>
          <p:cNvSpPr txBox="1">
            <a:spLocks/>
          </p:cNvSpPr>
          <p:nvPr/>
        </p:nvSpPr>
        <p:spPr bwMode="auto">
          <a:xfrm>
            <a:off x="228600" y="228600"/>
            <a:ext cx="868680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r" rtl="0" eaLnBrk="0" fontAlgn="base" hangingPunct="0">
              <a:spcBef>
                <a:spcPct val="0"/>
              </a:spcBef>
              <a:spcAft>
                <a:spcPct val="0"/>
              </a:spcAft>
              <a:defRPr sz="4400" kern="1200">
                <a:solidFill>
                  <a:srgbClr val="001D4D"/>
                </a:solidFill>
                <a:latin typeface="+mj-lt"/>
                <a:ea typeface="ＭＳ Ｐゴシック" pitchFamily="-111" charset="-128"/>
                <a:cs typeface="ＭＳ Ｐゴシック" pitchFamily="-111" charset="-128"/>
              </a:defRPr>
            </a:lvl1pPr>
            <a:lvl2pPr algn="l" rtl="0" eaLnBrk="0" fontAlgn="base" hangingPunct="0">
              <a:spcBef>
                <a:spcPct val="0"/>
              </a:spcBef>
              <a:spcAft>
                <a:spcPct val="0"/>
              </a:spcAft>
              <a:defRPr sz="3800">
                <a:solidFill>
                  <a:srgbClr val="001D4D"/>
                </a:solidFill>
                <a:latin typeface="Trebuchet MS" pitchFamily="-111" charset="0"/>
                <a:ea typeface="ＭＳ Ｐゴシック" pitchFamily="-111" charset="-128"/>
                <a:cs typeface="ＭＳ Ｐゴシック" pitchFamily="-111" charset="-128"/>
              </a:defRPr>
            </a:lvl2pPr>
            <a:lvl3pPr algn="l" rtl="0" eaLnBrk="0" fontAlgn="base" hangingPunct="0">
              <a:spcBef>
                <a:spcPct val="0"/>
              </a:spcBef>
              <a:spcAft>
                <a:spcPct val="0"/>
              </a:spcAft>
              <a:defRPr sz="3800">
                <a:solidFill>
                  <a:srgbClr val="001D4D"/>
                </a:solidFill>
                <a:latin typeface="Trebuchet MS" pitchFamily="-111" charset="0"/>
                <a:ea typeface="ＭＳ Ｐゴシック" pitchFamily="-111" charset="-128"/>
                <a:cs typeface="ＭＳ Ｐゴシック" pitchFamily="-111" charset="-128"/>
              </a:defRPr>
            </a:lvl3pPr>
            <a:lvl4pPr algn="l" rtl="0" eaLnBrk="0" fontAlgn="base" hangingPunct="0">
              <a:spcBef>
                <a:spcPct val="0"/>
              </a:spcBef>
              <a:spcAft>
                <a:spcPct val="0"/>
              </a:spcAft>
              <a:defRPr sz="3800">
                <a:solidFill>
                  <a:srgbClr val="001D4D"/>
                </a:solidFill>
                <a:latin typeface="Trebuchet MS" pitchFamily="-111" charset="0"/>
                <a:ea typeface="ＭＳ Ｐゴシック" pitchFamily="-111" charset="-128"/>
                <a:cs typeface="ＭＳ Ｐゴシック" pitchFamily="-111" charset="-128"/>
              </a:defRPr>
            </a:lvl4pPr>
            <a:lvl5pPr algn="l" rtl="0" eaLnBrk="0" fontAlgn="base" hangingPunct="0">
              <a:spcBef>
                <a:spcPct val="0"/>
              </a:spcBef>
              <a:spcAft>
                <a:spcPct val="0"/>
              </a:spcAft>
              <a:defRPr sz="3800">
                <a:solidFill>
                  <a:srgbClr val="001D4D"/>
                </a:solidFill>
                <a:latin typeface="Trebuchet MS" pitchFamily="-111" charset="0"/>
                <a:ea typeface="ＭＳ Ｐゴシック" pitchFamily="-111" charset="-128"/>
                <a:cs typeface="ＭＳ Ｐゴシック" pitchFamily="-111" charset="-128"/>
              </a:defRPr>
            </a:lvl5pPr>
            <a:lvl6pPr marL="457200" algn="l" rtl="0" eaLnBrk="1" fontAlgn="base" hangingPunct="1">
              <a:spcBef>
                <a:spcPct val="0"/>
              </a:spcBef>
              <a:spcAft>
                <a:spcPct val="0"/>
              </a:spcAft>
              <a:defRPr sz="3800">
                <a:solidFill>
                  <a:srgbClr val="001D4D"/>
                </a:solidFill>
                <a:latin typeface="Trebuchet MS" pitchFamily="-111" charset="0"/>
                <a:ea typeface="ＭＳ Ｐゴシック" pitchFamily="-111" charset="-128"/>
                <a:cs typeface="ＭＳ Ｐゴシック" pitchFamily="-111" charset="-128"/>
              </a:defRPr>
            </a:lvl6pPr>
            <a:lvl7pPr marL="914400" algn="l" rtl="0" eaLnBrk="1" fontAlgn="base" hangingPunct="1">
              <a:spcBef>
                <a:spcPct val="0"/>
              </a:spcBef>
              <a:spcAft>
                <a:spcPct val="0"/>
              </a:spcAft>
              <a:defRPr sz="3800">
                <a:solidFill>
                  <a:srgbClr val="001D4D"/>
                </a:solidFill>
                <a:latin typeface="Trebuchet MS" pitchFamily="-111" charset="0"/>
                <a:ea typeface="ＭＳ Ｐゴシック" pitchFamily="-111" charset="-128"/>
                <a:cs typeface="ＭＳ Ｐゴシック" pitchFamily="-111" charset="-128"/>
              </a:defRPr>
            </a:lvl7pPr>
            <a:lvl8pPr marL="1371600" algn="l" rtl="0" eaLnBrk="1" fontAlgn="base" hangingPunct="1">
              <a:spcBef>
                <a:spcPct val="0"/>
              </a:spcBef>
              <a:spcAft>
                <a:spcPct val="0"/>
              </a:spcAft>
              <a:defRPr sz="3800">
                <a:solidFill>
                  <a:srgbClr val="001D4D"/>
                </a:solidFill>
                <a:latin typeface="Trebuchet MS" pitchFamily="-111" charset="0"/>
                <a:ea typeface="ＭＳ Ｐゴシック" pitchFamily="-111" charset="-128"/>
                <a:cs typeface="ＭＳ Ｐゴシック" pitchFamily="-111" charset="-128"/>
              </a:defRPr>
            </a:lvl8pPr>
            <a:lvl9pPr marL="1828800" algn="l" rtl="0" eaLnBrk="1" fontAlgn="base" hangingPunct="1">
              <a:spcBef>
                <a:spcPct val="0"/>
              </a:spcBef>
              <a:spcAft>
                <a:spcPct val="0"/>
              </a:spcAft>
              <a:defRPr sz="3800">
                <a:solidFill>
                  <a:srgbClr val="001D4D"/>
                </a:solidFill>
                <a:latin typeface="Trebuchet MS" pitchFamily="-111" charset="0"/>
                <a:ea typeface="ＭＳ Ｐゴシック" pitchFamily="-111" charset="-128"/>
                <a:cs typeface="ＭＳ Ｐゴシック" pitchFamily="-111" charset="-128"/>
              </a:defRPr>
            </a:lvl9pPr>
          </a:lstStyle>
          <a:p>
            <a:pPr algn="ctr" eaLnBrk="1" hangingPunct="1"/>
            <a:r>
              <a:rPr lang="en-US" altLang="en-US" sz="3600" dirty="0" smtClean="0">
                <a:ea typeface="ＭＳ Ｐゴシック" pitchFamily="34" charset="-128"/>
              </a:rPr>
              <a:t>Senior Project Final Presentation</a:t>
            </a:r>
            <a:r>
              <a:rPr lang="en-US" altLang="en-US" dirty="0" smtClean="0">
                <a:ea typeface="ＭＳ Ｐゴシック" pitchFamily="34" charset="-128"/>
              </a:rPr>
              <a:t/>
            </a:r>
            <a:br>
              <a:rPr lang="en-US" altLang="en-US" dirty="0" smtClean="0">
                <a:ea typeface="ＭＳ Ｐゴシック" pitchFamily="34" charset="-128"/>
              </a:rPr>
            </a:br>
            <a:r>
              <a:rPr lang="en-US" altLang="en-US" sz="2800" dirty="0" smtClean="0">
                <a:ea typeface="ＭＳ Ｐゴシック" pitchFamily="34" charset="-128"/>
              </a:rPr>
              <a:t>Fall 2015</a:t>
            </a:r>
            <a:endParaRPr lang="en-US" altLang="en-US" dirty="0" smtClean="0">
              <a:ea typeface="ＭＳ Ｐゴシック" pitchFamily="34" charset="-128"/>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0"/>
            <a:ext cx="2867025" cy="6858000"/>
          </a:xfrm>
          <a:prstGeom prst="rect">
            <a:avLst/>
          </a:prstGeom>
        </p:spPr>
      </p:pic>
      <p:sp>
        <p:nvSpPr>
          <p:cNvPr id="2" name="Title 1"/>
          <p:cNvSpPr>
            <a:spLocks noGrp="1"/>
          </p:cNvSpPr>
          <p:nvPr>
            <p:ph type="title" idx="4294967295"/>
          </p:nvPr>
        </p:nvSpPr>
        <p:spPr>
          <a:xfrm>
            <a:off x="210894" y="304800"/>
            <a:ext cx="2400300" cy="1279525"/>
          </a:xfrm>
        </p:spPr>
        <p:txBody>
          <a:bodyPr>
            <a:normAutofit/>
          </a:bodyPr>
          <a:lstStyle/>
          <a:p>
            <a:r>
              <a:rPr lang="en-US" sz="2400" b="1" dirty="0" smtClean="0">
                <a:solidFill>
                  <a:schemeClr val="bg1"/>
                </a:solidFill>
              </a:rPr>
              <a:t>Deployment Diagram</a:t>
            </a:r>
            <a:endParaRPr lang="en-US" sz="2400" b="1" dirty="0">
              <a:solidFill>
                <a:schemeClr val="bg1"/>
              </a:solidFill>
            </a:endParaRPr>
          </a:p>
        </p:txBody>
      </p:sp>
      <p:sp>
        <p:nvSpPr>
          <p:cNvPr id="4" name="Text Placeholder 3"/>
          <p:cNvSpPr>
            <a:spLocks noGrp="1"/>
          </p:cNvSpPr>
          <p:nvPr>
            <p:ph type="body" sz="half" idx="4294967295"/>
          </p:nvPr>
        </p:nvSpPr>
        <p:spPr>
          <a:xfrm>
            <a:off x="233362" y="1787525"/>
            <a:ext cx="2400300" cy="4867275"/>
          </a:xfrm>
        </p:spPr>
        <p:txBody>
          <a:bodyPr>
            <a:normAutofit/>
          </a:bodyPr>
          <a:lstStyle/>
          <a:p>
            <a:pPr marL="0" indent="0">
              <a:buNone/>
            </a:pPr>
            <a:r>
              <a:rPr lang="en-US" sz="1800" dirty="0" err="1">
                <a:solidFill>
                  <a:schemeClr val="bg1"/>
                </a:solidFill>
              </a:rPr>
              <a:t>GenomePro</a:t>
            </a:r>
            <a:r>
              <a:rPr lang="en-US" sz="1800" dirty="0">
                <a:solidFill>
                  <a:schemeClr val="bg1"/>
                </a:solidFill>
              </a:rPr>
              <a:t> 2.0 is split into 5 tiers:</a:t>
            </a:r>
          </a:p>
          <a:p>
            <a:endParaRPr lang="en-US" sz="1800" dirty="0">
              <a:solidFill>
                <a:schemeClr val="bg1"/>
              </a:solidFill>
            </a:endParaRPr>
          </a:p>
          <a:p>
            <a:pPr marL="285750" indent="-285750">
              <a:buFont typeface="Wingdings" panose="05000000000000000000" pitchFamily="2" charset="2"/>
              <a:buChar char="Ø"/>
            </a:pPr>
            <a:r>
              <a:rPr lang="en-US" sz="1800" dirty="0">
                <a:solidFill>
                  <a:schemeClr val="bg1"/>
                </a:solidFill>
              </a:rPr>
              <a:t>Client</a:t>
            </a:r>
          </a:p>
          <a:p>
            <a:pPr marL="285750" indent="-285750">
              <a:buFont typeface="Wingdings" panose="05000000000000000000" pitchFamily="2" charset="2"/>
              <a:buChar char="Ø"/>
            </a:pPr>
            <a:r>
              <a:rPr lang="en-US" sz="1800" dirty="0">
                <a:solidFill>
                  <a:schemeClr val="bg1"/>
                </a:solidFill>
              </a:rPr>
              <a:t>Web</a:t>
            </a:r>
          </a:p>
          <a:p>
            <a:pPr marL="285750" indent="-285750">
              <a:buFont typeface="Wingdings" panose="05000000000000000000" pitchFamily="2" charset="2"/>
              <a:buChar char="Ø"/>
            </a:pPr>
            <a:r>
              <a:rPr lang="en-US" sz="1800" dirty="0">
                <a:solidFill>
                  <a:schemeClr val="bg1"/>
                </a:solidFill>
              </a:rPr>
              <a:t>System</a:t>
            </a:r>
          </a:p>
          <a:p>
            <a:pPr marL="285750" indent="-285750">
              <a:buFont typeface="Wingdings" panose="05000000000000000000" pitchFamily="2" charset="2"/>
              <a:buChar char="Ø"/>
            </a:pPr>
            <a:r>
              <a:rPr lang="en-US" sz="1800" dirty="0">
                <a:solidFill>
                  <a:schemeClr val="bg1"/>
                </a:solidFill>
              </a:rPr>
              <a:t>Logic</a:t>
            </a:r>
          </a:p>
          <a:p>
            <a:pPr marL="285750" indent="-285750">
              <a:buFont typeface="Wingdings" panose="05000000000000000000" pitchFamily="2" charset="2"/>
              <a:buChar char="Ø"/>
            </a:pPr>
            <a:r>
              <a:rPr lang="en-US" sz="1800" dirty="0">
                <a:solidFill>
                  <a:schemeClr val="bg1"/>
                </a:solidFill>
              </a:rPr>
              <a:t>Data</a:t>
            </a:r>
          </a:p>
          <a:p>
            <a:endParaRPr lang="en-US" dirty="0"/>
          </a:p>
        </p:txBody>
      </p:sp>
      <p:pic>
        <p:nvPicPr>
          <p:cNvPr id="7" name="Picture 4"/>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200400" y="86894"/>
            <a:ext cx="5411056" cy="6771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Slide Number Placeholder 8"/>
          <p:cNvSpPr>
            <a:spLocks noGrp="1"/>
          </p:cNvSpPr>
          <p:nvPr>
            <p:ph type="sldNum" sz="quarter" idx="12"/>
          </p:nvPr>
        </p:nvSpPr>
        <p:spPr/>
        <p:txBody>
          <a:bodyPr/>
          <a:lstStyle/>
          <a:p>
            <a:fld id="{A8CA3598-FCF8-48A4-9FF5-EF2B5DDBAA8F}" type="slidenum">
              <a:rPr lang="en-US" altLang="en-US" smtClean="0"/>
              <a:pPr/>
              <a:t>10</a:t>
            </a:fld>
            <a:endParaRPr lang="en-US" altLang="en-US"/>
          </a:p>
        </p:txBody>
      </p:sp>
    </p:spTree>
    <p:extLst>
      <p:ext uri="{BB962C8B-B14F-4D97-AF65-F5344CB8AC3E}">
        <p14:creationId xmlns:p14="http://schemas.microsoft.com/office/powerpoint/2010/main" val="24768561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263" y="83820"/>
            <a:ext cx="2400300" cy="899159"/>
          </a:xfrm>
        </p:spPr>
        <p:txBody>
          <a:bodyPr>
            <a:normAutofit/>
          </a:bodyPr>
          <a:lstStyle/>
          <a:p>
            <a:r>
              <a:rPr lang="en-US" sz="2400" b="1" dirty="0"/>
              <a:t>Database Modeling</a:t>
            </a:r>
          </a:p>
        </p:txBody>
      </p:sp>
      <p:sp>
        <p:nvSpPr>
          <p:cNvPr id="4" name="Text Placeholder 3"/>
          <p:cNvSpPr>
            <a:spLocks noGrp="1"/>
          </p:cNvSpPr>
          <p:nvPr>
            <p:ph type="body" sz="half" idx="2"/>
          </p:nvPr>
        </p:nvSpPr>
        <p:spPr>
          <a:xfrm>
            <a:off x="365637" y="1066800"/>
            <a:ext cx="2400300" cy="4868191"/>
          </a:xfrm>
        </p:spPr>
        <p:txBody>
          <a:bodyPr>
            <a:normAutofit lnSpcReduction="10000"/>
          </a:bodyPr>
          <a:lstStyle/>
          <a:p>
            <a:r>
              <a:rPr lang="en-US" dirty="0" smtClean="0"/>
              <a:t>Because </a:t>
            </a:r>
            <a:r>
              <a:rPr lang="en-US" dirty="0" err="1"/>
              <a:t>GenomePro</a:t>
            </a:r>
            <a:r>
              <a:rPr lang="en-US" dirty="0"/>
              <a:t> 2.0 offers several tools to Biomedical Researchers, and each tool handles files in a different manner, the need to build the database around the tools was evident.</a:t>
            </a:r>
          </a:p>
          <a:p>
            <a:endParaRPr lang="en-US" dirty="0" smtClean="0"/>
          </a:p>
          <a:p>
            <a:r>
              <a:rPr lang="en-US" dirty="0" smtClean="0"/>
              <a:t>There </a:t>
            </a:r>
            <a:r>
              <a:rPr lang="en-US" dirty="0"/>
              <a:t>are currently 6 tables. Using joins, multiple information can be obtained from each user, ranging from personal information to job submission or file related information.</a:t>
            </a:r>
          </a:p>
          <a:p>
            <a:endParaRPr lang="en-US" dirty="0" smtClean="0"/>
          </a:p>
          <a:p>
            <a:r>
              <a:rPr lang="en-US" dirty="0" err="1" smtClean="0"/>
              <a:t>GenomePro</a:t>
            </a:r>
            <a:r>
              <a:rPr lang="en-US" dirty="0" smtClean="0"/>
              <a:t> </a:t>
            </a:r>
            <a:r>
              <a:rPr lang="en-US" dirty="0"/>
              <a:t>2.0 uses Postgres as its database and the schema is in third normal form.</a:t>
            </a:r>
          </a:p>
          <a:p>
            <a:endParaRPr lang="en-US" dirty="0"/>
          </a:p>
        </p:txBody>
      </p:sp>
      <p:pic>
        <p:nvPicPr>
          <p:cNvPr id="5" name="Picture 4"/>
          <p:cNvPicPr/>
          <p:nvPr/>
        </p:nvPicPr>
        <p:blipFill>
          <a:blip r:embed="rId2" cstate="print">
            <a:extLst>
              <a:ext uri="{28A0092B-C50C-407E-A947-70E740481C1C}">
                <a14:useLocalDpi xmlns:a14="http://schemas.microsoft.com/office/drawing/2010/main" val="0"/>
              </a:ext>
            </a:extLst>
          </a:blip>
          <a:stretch>
            <a:fillRect/>
          </a:stretch>
        </p:blipFill>
        <p:spPr>
          <a:xfrm>
            <a:off x="3048000" y="1"/>
            <a:ext cx="6096000" cy="6857999"/>
          </a:xfrm>
          <a:prstGeom prst="rect">
            <a:avLst/>
          </a:prstGeom>
        </p:spPr>
      </p:pic>
      <p:sp>
        <p:nvSpPr>
          <p:cNvPr id="6" name="Slide Number Placeholder 5"/>
          <p:cNvSpPr>
            <a:spLocks noGrp="1"/>
          </p:cNvSpPr>
          <p:nvPr>
            <p:ph type="sldNum" sz="quarter" idx="12"/>
          </p:nvPr>
        </p:nvSpPr>
        <p:spPr/>
        <p:txBody>
          <a:bodyPr/>
          <a:lstStyle/>
          <a:p>
            <a:fld id="{C13ECB25-1E4F-4A8B-8783-EC7587DDB69B}" type="slidenum">
              <a:rPr lang="en-US" altLang="en-US" smtClean="0"/>
              <a:pPr/>
              <a:t>11</a:t>
            </a:fld>
            <a:endParaRPr lang="en-US" altLang="en-US"/>
          </a:p>
        </p:txBody>
      </p:sp>
    </p:spTree>
    <p:extLst>
      <p:ext uri="{BB962C8B-B14F-4D97-AF65-F5344CB8AC3E}">
        <p14:creationId xmlns:p14="http://schemas.microsoft.com/office/powerpoint/2010/main" val="23566811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and Privacy</a:t>
            </a:r>
            <a:endParaRPr lang="en-US" dirty="0"/>
          </a:p>
        </p:txBody>
      </p:sp>
      <p:sp>
        <p:nvSpPr>
          <p:cNvPr id="3" name="Content Placeholder 2"/>
          <p:cNvSpPr>
            <a:spLocks noGrp="1"/>
          </p:cNvSpPr>
          <p:nvPr>
            <p:ph idx="1"/>
          </p:nvPr>
        </p:nvSpPr>
        <p:spPr/>
        <p:txBody>
          <a:bodyPr>
            <a:noAutofit/>
          </a:bodyPr>
          <a:lstStyle/>
          <a:p>
            <a:pPr lvl="1">
              <a:buFont typeface="Wingdings" panose="05000000000000000000" pitchFamily="2" charset="2"/>
              <a:buChar char="Ø"/>
            </a:pPr>
            <a:r>
              <a:rPr lang="en-US" sz="1500" b="1" dirty="0">
                <a:solidFill>
                  <a:schemeClr val="tx2"/>
                </a:solidFill>
                <a:latin typeface="Times New Roman" panose="02020603050405020304" pitchFamily="18" charset="0"/>
                <a:cs typeface="Times New Roman" panose="02020603050405020304" pitchFamily="18" charset="0"/>
              </a:rPr>
              <a:t>Prepared </a:t>
            </a:r>
            <a:r>
              <a:rPr lang="en-US" sz="1500" b="1" dirty="0" smtClean="0">
                <a:solidFill>
                  <a:schemeClr val="tx2"/>
                </a:solidFill>
                <a:latin typeface="Times New Roman" panose="02020603050405020304" pitchFamily="18" charset="0"/>
                <a:cs typeface="Times New Roman" panose="02020603050405020304" pitchFamily="18" charset="0"/>
              </a:rPr>
              <a:t>Statements</a:t>
            </a:r>
            <a:endParaRPr lang="en-US" sz="1500" b="1" dirty="0">
              <a:solidFill>
                <a:schemeClr val="tx2"/>
              </a:solidFill>
              <a:latin typeface="Times New Roman" panose="02020603050405020304" pitchFamily="18" charset="0"/>
              <a:cs typeface="Times New Roman" panose="02020603050405020304" pitchFamily="18" charset="0"/>
            </a:endParaRPr>
          </a:p>
          <a:p>
            <a:pPr marL="475488" lvl="2" indent="0">
              <a:buNone/>
            </a:pPr>
            <a:r>
              <a:rPr lang="en-US" sz="1500" dirty="0" smtClean="0">
                <a:solidFill>
                  <a:schemeClr val="tx2"/>
                </a:solidFill>
                <a:latin typeface="Times New Roman" panose="02020603050405020304" pitchFamily="18" charset="0"/>
                <a:cs typeface="Times New Roman" panose="02020603050405020304" pitchFamily="18" charset="0"/>
              </a:rPr>
              <a:t>Database </a:t>
            </a:r>
            <a:r>
              <a:rPr lang="en-US" sz="1500" dirty="0">
                <a:solidFill>
                  <a:schemeClr val="tx2"/>
                </a:solidFill>
                <a:latin typeface="Times New Roman" panose="02020603050405020304" pitchFamily="18" charset="0"/>
                <a:cs typeface="Times New Roman" panose="02020603050405020304" pitchFamily="18" charset="0"/>
              </a:rPr>
              <a:t>attacks are avoided using SQL prepared statements to verify any queries processed </a:t>
            </a:r>
            <a:r>
              <a:rPr lang="en-US" sz="1500" dirty="0" smtClean="0">
                <a:solidFill>
                  <a:schemeClr val="tx2"/>
                </a:solidFill>
                <a:latin typeface="Times New Roman" panose="02020603050405020304" pitchFamily="18" charset="0"/>
                <a:cs typeface="Times New Roman" panose="02020603050405020304" pitchFamily="18" charset="0"/>
              </a:rPr>
              <a:t>by </a:t>
            </a:r>
            <a:r>
              <a:rPr lang="en-US" sz="1500" dirty="0">
                <a:solidFill>
                  <a:schemeClr val="tx2"/>
                </a:solidFill>
                <a:latin typeface="Times New Roman" panose="02020603050405020304" pitchFamily="18" charset="0"/>
                <a:cs typeface="Times New Roman" panose="02020603050405020304" pitchFamily="18" charset="0"/>
              </a:rPr>
              <a:t>Postgres.</a:t>
            </a:r>
          </a:p>
          <a:p>
            <a:pPr marL="475488" lvl="2" indent="0">
              <a:buNone/>
            </a:pPr>
            <a:r>
              <a:rPr lang="en-US" sz="1500" dirty="0" smtClean="0">
                <a:solidFill>
                  <a:schemeClr val="tx2"/>
                </a:solidFill>
                <a:latin typeface="Times New Roman" panose="02020603050405020304" pitchFamily="18" charset="0"/>
                <a:cs typeface="Times New Roman" panose="02020603050405020304" pitchFamily="18" charset="0"/>
              </a:rPr>
              <a:t>All </a:t>
            </a:r>
            <a:r>
              <a:rPr lang="en-US" sz="1500" dirty="0">
                <a:solidFill>
                  <a:schemeClr val="tx2"/>
                </a:solidFill>
                <a:latin typeface="Times New Roman" panose="02020603050405020304" pitchFamily="18" charset="0"/>
                <a:cs typeface="Times New Roman" panose="02020603050405020304" pitchFamily="18" charset="0"/>
              </a:rPr>
              <a:t>queries run through a database library that handles row retrieval and execution with the </a:t>
            </a:r>
            <a:r>
              <a:rPr lang="en-US" sz="1500" dirty="0" smtClean="0">
                <a:solidFill>
                  <a:schemeClr val="tx2"/>
                </a:solidFill>
                <a:latin typeface="Times New Roman" panose="02020603050405020304" pitchFamily="18" charset="0"/>
                <a:cs typeface="Times New Roman" panose="02020603050405020304" pitchFamily="18" charset="0"/>
              </a:rPr>
              <a:t>use </a:t>
            </a:r>
            <a:r>
              <a:rPr lang="en-US" sz="1500" dirty="0">
                <a:solidFill>
                  <a:schemeClr val="tx2"/>
                </a:solidFill>
                <a:latin typeface="Times New Roman" panose="02020603050405020304" pitchFamily="18" charset="0"/>
                <a:cs typeface="Times New Roman" panose="02020603050405020304" pitchFamily="18" charset="0"/>
              </a:rPr>
              <a:t>of protected variables</a:t>
            </a:r>
            <a:r>
              <a:rPr lang="en-US" sz="1500" dirty="0" smtClean="0">
                <a:solidFill>
                  <a:schemeClr val="tx2"/>
                </a:solidFill>
                <a:latin typeface="Times New Roman" panose="02020603050405020304" pitchFamily="18" charset="0"/>
                <a:cs typeface="Times New Roman" panose="02020603050405020304" pitchFamily="18" charset="0"/>
              </a:rPr>
              <a:t>.</a:t>
            </a:r>
          </a:p>
          <a:p>
            <a:pPr marL="292608" lvl="1" indent="0">
              <a:buNone/>
            </a:pPr>
            <a:endParaRPr lang="en-US" sz="1500" dirty="0">
              <a:solidFill>
                <a:schemeClr val="tx2"/>
              </a:solidFill>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US" sz="1500" b="1" dirty="0" smtClean="0">
                <a:solidFill>
                  <a:schemeClr val="tx2"/>
                </a:solidFill>
                <a:latin typeface="Times New Roman" panose="02020603050405020304" pitchFamily="18" charset="0"/>
                <a:cs typeface="Times New Roman" panose="02020603050405020304" pitchFamily="18" charset="0"/>
              </a:rPr>
              <a:t>Automatic Logout</a:t>
            </a:r>
            <a:endParaRPr lang="en-US" sz="1500" b="1" dirty="0">
              <a:solidFill>
                <a:schemeClr val="tx2"/>
              </a:solidFill>
              <a:latin typeface="Times New Roman" panose="02020603050405020304" pitchFamily="18" charset="0"/>
              <a:cs typeface="Times New Roman" panose="02020603050405020304" pitchFamily="18" charset="0"/>
            </a:endParaRPr>
          </a:p>
          <a:p>
            <a:pPr marL="475488" lvl="2" indent="0">
              <a:buNone/>
            </a:pPr>
            <a:r>
              <a:rPr lang="en-US" sz="1500" dirty="0" smtClean="0">
                <a:solidFill>
                  <a:schemeClr val="tx2"/>
                </a:solidFill>
                <a:latin typeface="Times New Roman" panose="02020603050405020304" pitchFamily="18" charset="0"/>
                <a:cs typeface="Times New Roman" panose="02020603050405020304" pitchFamily="18" charset="0"/>
              </a:rPr>
              <a:t>After </a:t>
            </a:r>
            <a:r>
              <a:rPr lang="en-US" sz="1500" dirty="0">
                <a:solidFill>
                  <a:schemeClr val="tx2"/>
                </a:solidFill>
                <a:latin typeface="Times New Roman" panose="02020603050405020304" pitchFamily="18" charset="0"/>
                <a:cs typeface="Times New Roman" panose="02020603050405020304" pitchFamily="18" charset="0"/>
              </a:rPr>
              <a:t>a long period of inactivity, no actions are approved by the web service and the user is </a:t>
            </a:r>
            <a:r>
              <a:rPr lang="en-US" sz="1500" dirty="0" smtClean="0">
                <a:solidFill>
                  <a:schemeClr val="tx2"/>
                </a:solidFill>
                <a:latin typeface="Times New Roman" panose="02020603050405020304" pitchFamily="18" charset="0"/>
                <a:cs typeface="Times New Roman" panose="02020603050405020304" pitchFamily="18" charset="0"/>
              </a:rPr>
              <a:t>sent </a:t>
            </a:r>
            <a:r>
              <a:rPr lang="en-US" sz="1500" dirty="0">
                <a:solidFill>
                  <a:schemeClr val="tx2"/>
                </a:solidFill>
                <a:latin typeface="Times New Roman" panose="02020603050405020304" pitchFamily="18" charset="0"/>
                <a:cs typeface="Times New Roman" panose="02020603050405020304" pitchFamily="18" charset="0"/>
              </a:rPr>
              <a:t>back to the login page</a:t>
            </a:r>
          </a:p>
          <a:p>
            <a:pPr marL="475488" lvl="2" indent="0">
              <a:buNone/>
            </a:pPr>
            <a:r>
              <a:rPr lang="en-US" sz="1500" dirty="0" smtClean="0">
                <a:solidFill>
                  <a:schemeClr val="tx2"/>
                </a:solidFill>
                <a:latin typeface="Times New Roman" panose="02020603050405020304" pitchFamily="18" charset="0"/>
                <a:cs typeface="Times New Roman" panose="02020603050405020304" pitchFamily="18" charset="0"/>
              </a:rPr>
              <a:t>Pages </a:t>
            </a:r>
            <a:r>
              <a:rPr lang="en-US" sz="1500" dirty="0">
                <a:solidFill>
                  <a:schemeClr val="tx2"/>
                </a:solidFill>
                <a:latin typeface="Times New Roman" panose="02020603050405020304" pitchFamily="18" charset="0"/>
                <a:cs typeface="Times New Roman" panose="02020603050405020304" pitchFamily="18" charset="0"/>
              </a:rPr>
              <a:t>there can only be accessed after logging in redirect guest users to the home page, </a:t>
            </a:r>
            <a:r>
              <a:rPr lang="en-US" sz="1500" dirty="0" smtClean="0">
                <a:solidFill>
                  <a:schemeClr val="tx2"/>
                </a:solidFill>
                <a:latin typeface="Times New Roman" panose="02020603050405020304" pitchFamily="18" charset="0"/>
                <a:cs typeface="Times New Roman" panose="02020603050405020304" pitchFamily="18" charset="0"/>
              </a:rPr>
              <a:t>preventing </a:t>
            </a:r>
            <a:r>
              <a:rPr lang="en-US" sz="1500" dirty="0">
                <a:solidFill>
                  <a:schemeClr val="tx2"/>
                </a:solidFill>
                <a:latin typeface="Times New Roman" panose="02020603050405020304" pitchFamily="18" charset="0"/>
                <a:cs typeface="Times New Roman" panose="02020603050405020304" pitchFamily="18" charset="0"/>
              </a:rPr>
              <a:t>the use of </a:t>
            </a:r>
            <a:r>
              <a:rPr lang="en-US" sz="1500" dirty="0" err="1">
                <a:solidFill>
                  <a:schemeClr val="tx2"/>
                </a:solidFill>
                <a:latin typeface="Times New Roman" panose="02020603050405020304" pitchFamily="18" charset="0"/>
                <a:cs typeface="Times New Roman" panose="02020603050405020304" pitchFamily="18" charset="0"/>
              </a:rPr>
              <a:t>GenomePro</a:t>
            </a:r>
            <a:r>
              <a:rPr lang="en-US" sz="1500" dirty="0">
                <a:solidFill>
                  <a:schemeClr val="tx2"/>
                </a:solidFill>
                <a:latin typeface="Times New Roman" panose="02020603050405020304" pitchFamily="18" charset="0"/>
                <a:cs typeface="Times New Roman" panose="02020603050405020304" pitchFamily="18" charset="0"/>
              </a:rPr>
              <a:t> tools without account verification</a:t>
            </a:r>
            <a:r>
              <a:rPr lang="en-US" sz="1500" dirty="0" smtClean="0">
                <a:solidFill>
                  <a:schemeClr val="tx2"/>
                </a:solidFill>
                <a:latin typeface="Times New Roman" panose="02020603050405020304" pitchFamily="18" charset="0"/>
                <a:cs typeface="Times New Roman" panose="02020603050405020304" pitchFamily="18" charset="0"/>
              </a:rPr>
              <a:t>.</a:t>
            </a:r>
          </a:p>
          <a:p>
            <a:pPr marL="292608" lvl="1" indent="0">
              <a:buNone/>
            </a:pPr>
            <a:endParaRPr lang="en-US" sz="1500" dirty="0">
              <a:solidFill>
                <a:schemeClr val="tx2"/>
              </a:solidFill>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US" sz="1500" b="1" dirty="0" smtClean="0">
                <a:solidFill>
                  <a:schemeClr val="tx2"/>
                </a:solidFill>
                <a:latin typeface="Times New Roman" panose="02020603050405020304" pitchFamily="18" charset="0"/>
                <a:cs typeface="Times New Roman" panose="02020603050405020304" pitchFamily="18" charset="0"/>
              </a:rPr>
              <a:t>FTP </a:t>
            </a:r>
            <a:r>
              <a:rPr lang="en-US" sz="1500" b="1" dirty="0">
                <a:solidFill>
                  <a:schemeClr val="tx2"/>
                </a:solidFill>
                <a:latin typeface="Times New Roman" panose="02020603050405020304" pitchFamily="18" charset="0"/>
                <a:cs typeface="Times New Roman" panose="02020603050405020304" pitchFamily="18" charset="0"/>
              </a:rPr>
              <a:t>Password </a:t>
            </a:r>
            <a:r>
              <a:rPr lang="en-US" sz="1500" b="1" dirty="0" smtClean="0">
                <a:solidFill>
                  <a:schemeClr val="tx2"/>
                </a:solidFill>
                <a:latin typeface="Times New Roman" panose="02020603050405020304" pitchFamily="18" charset="0"/>
                <a:cs typeface="Times New Roman" panose="02020603050405020304" pitchFamily="18" charset="0"/>
              </a:rPr>
              <a:t>Verification</a:t>
            </a:r>
            <a:endParaRPr lang="en-US" sz="1500" b="1" dirty="0">
              <a:solidFill>
                <a:schemeClr val="tx2"/>
              </a:solidFill>
              <a:latin typeface="Times New Roman" panose="02020603050405020304" pitchFamily="18" charset="0"/>
              <a:cs typeface="Times New Roman" panose="02020603050405020304" pitchFamily="18" charset="0"/>
            </a:endParaRPr>
          </a:p>
          <a:p>
            <a:pPr marL="475488" lvl="2" indent="0">
              <a:buNone/>
            </a:pPr>
            <a:r>
              <a:rPr lang="en-US" sz="1500" dirty="0" smtClean="0">
                <a:solidFill>
                  <a:schemeClr val="tx2"/>
                </a:solidFill>
                <a:latin typeface="Times New Roman" panose="02020603050405020304" pitchFamily="18" charset="0"/>
                <a:cs typeface="Times New Roman" panose="02020603050405020304" pitchFamily="18" charset="0"/>
              </a:rPr>
              <a:t>Users </a:t>
            </a:r>
            <a:r>
              <a:rPr lang="en-US" sz="1500" dirty="0">
                <a:solidFill>
                  <a:schemeClr val="tx2"/>
                </a:solidFill>
                <a:latin typeface="Times New Roman" panose="02020603050405020304" pitchFamily="18" charset="0"/>
                <a:cs typeface="Times New Roman" panose="02020603050405020304" pitchFamily="18" charset="0"/>
              </a:rPr>
              <a:t>are asked for their login information when accessing their FTP, even if they are logged </a:t>
            </a:r>
            <a:r>
              <a:rPr lang="en-US" sz="1500" dirty="0" smtClean="0">
                <a:solidFill>
                  <a:schemeClr val="tx2"/>
                </a:solidFill>
                <a:latin typeface="Times New Roman" panose="02020603050405020304" pitchFamily="18" charset="0"/>
                <a:cs typeface="Times New Roman" panose="02020603050405020304" pitchFamily="18" charset="0"/>
              </a:rPr>
              <a:t>into </a:t>
            </a:r>
            <a:r>
              <a:rPr lang="en-US" sz="1500" dirty="0">
                <a:solidFill>
                  <a:schemeClr val="tx2"/>
                </a:solidFill>
                <a:latin typeface="Times New Roman" panose="02020603050405020304" pitchFamily="18" charset="0"/>
                <a:cs typeface="Times New Roman" panose="02020603050405020304" pitchFamily="18" charset="0"/>
              </a:rPr>
              <a:t>the site, to add another layer of security.</a:t>
            </a:r>
          </a:p>
        </p:txBody>
      </p:sp>
      <p:sp>
        <p:nvSpPr>
          <p:cNvPr id="5" name="Slide Number Placeholder 4"/>
          <p:cNvSpPr>
            <a:spLocks noGrp="1"/>
          </p:cNvSpPr>
          <p:nvPr>
            <p:ph type="sldNum" sz="quarter" idx="12"/>
          </p:nvPr>
        </p:nvSpPr>
        <p:spPr/>
        <p:txBody>
          <a:bodyPr/>
          <a:lstStyle/>
          <a:p>
            <a:fld id="{8AD668F5-6BE9-42B2-89D8-E57480DDCA9A}" type="slidenum">
              <a:rPr lang="en-US" altLang="en-US" smtClean="0"/>
              <a:pPr/>
              <a:t>12</a:t>
            </a:fld>
            <a:endParaRPr lang="en-US" altLang="en-US"/>
          </a:p>
        </p:txBody>
      </p:sp>
    </p:spTree>
    <p:extLst>
      <p:ext uri="{BB962C8B-B14F-4D97-AF65-F5344CB8AC3E}">
        <p14:creationId xmlns:p14="http://schemas.microsoft.com/office/powerpoint/2010/main" val="259663921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 y="152400"/>
            <a:ext cx="2400300" cy="1280159"/>
          </a:xfrm>
        </p:spPr>
        <p:txBody>
          <a:bodyPr>
            <a:normAutofit/>
          </a:bodyPr>
          <a:lstStyle/>
          <a:p>
            <a:r>
              <a:rPr lang="en-US" sz="2400" b="1" dirty="0" smtClean="0">
                <a:solidFill>
                  <a:schemeClr val="bg1"/>
                </a:solidFill>
              </a:rPr>
              <a:t>Model - Controller</a:t>
            </a:r>
            <a:endParaRPr lang="en-US" sz="2400" b="1" dirty="0">
              <a:solidFill>
                <a:schemeClr val="bg1"/>
              </a:solidFill>
            </a:endParaRPr>
          </a:p>
        </p:txBody>
      </p:sp>
      <p:sp>
        <p:nvSpPr>
          <p:cNvPr id="4" name="Text Placeholder 3"/>
          <p:cNvSpPr>
            <a:spLocks noGrp="1"/>
          </p:cNvSpPr>
          <p:nvPr>
            <p:ph type="body" sz="half" idx="2"/>
          </p:nvPr>
        </p:nvSpPr>
        <p:spPr>
          <a:xfrm>
            <a:off x="365637" y="1510837"/>
            <a:ext cx="2400300" cy="4868191"/>
          </a:xfrm>
        </p:spPr>
        <p:txBody>
          <a:bodyPr>
            <a:normAutofit/>
          </a:bodyPr>
          <a:lstStyle/>
          <a:p>
            <a:endParaRPr lang="en-US" dirty="0">
              <a:solidFill>
                <a:schemeClr val="bg1"/>
              </a:solidFill>
            </a:endParaRPr>
          </a:p>
          <a:p>
            <a:r>
              <a:rPr lang="en-US" dirty="0" smtClean="0">
                <a:solidFill>
                  <a:schemeClr val="bg1"/>
                </a:solidFill>
              </a:rPr>
              <a:t>The User Model is Used by the register, profile, mailer, system helper and logout controllers  use cases.</a:t>
            </a:r>
          </a:p>
          <a:p>
            <a:r>
              <a:rPr lang="en-US" dirty="0" smtClean="0">
                <a:solidFill>
                  <a:schemeClr val="bg1"/>
                </a:solidFill>
                <a:latin typeface="Times New Roman" panose="02020603050405020304" pitchFamily="18" charset="0"/>
                <a:cs typeface="Times New Roman" panose="02020603050405020304" pitchFamily="18" charset="0"/>
              </a:rPr>
              <a:t>The user model in charge of any queries done mainly on the user table within the database</a:t>
            </a:r>
          </a:p>
          <a:p>
            <a:r>
              <a:rPr lang="en-US" dirty="0" smtClean="0">
                <a:solidFill>
                  <a:schemeClr val="bg1"/>
                </a:solidFill>
                <a:latin typeface="Times New Roman" panose="02020603050405020304" pitchFamily="18" charset="0"/>
                <a:cs typeface="Times New Roman" panose="02020603050405020304" pitchFamily="18" charset="0"/>
              </a:rPr>
              <a:t>It stores functions that are essential for use cases such as longing in, changing email, etc.</a:t>
            </a:r>
            <a:endParaRPr lang="en-US" dirty="0">
              <a:solidFill>
                <a:schemeClr val="bg1"/>
              </a:solidFill>
              <a:latin typeface="Times New Roman" panose="02020603050405020304" pitchFamily="18" charset="0"/>
              <a:cs typeface="Times New Roman" panose="02020603050405020304" pitchFamily="18" charset="0"/>
            </a:endParaRPr>
          </a:p>
          <a:p>
            <a:endParaRPr lang="en-US" dirty="0"/>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2979174" y="0"/>
            <a:ext cx="6172200" cy="6858000"/>
          </a:xfrm>
          <a:prstGeom prst="rect">
            <a:avLst/>
          </a:prstGeom>
          <a:noFill/>
          <a:ln>
            <a:noFill/>
          </a:ln>
        </p:spPr>
      </p:pic>
      <p:sp>
        <p:nvSpPr>
          <p:cNvPr id="6" name="Slide Number Placeholder 5"/>
          <p:cNvSpPr>
            <a:spLocks noGrp="1"/>
          </p:cNvSpPr>
          <p:nvPr>
            <p:ph type="sldNum" sz="quarter" idx="12"/>
          </p:nvPr>
        </p:nvSpPr>
        <p:spPr/>
        <p:txBody>
          <a:bodyPr/>
          <a:lstStyle/>
          <a:p>
            <a:fld id="{C13ECB25-1E4F-4A8B-8783-EC7587DDB69B}" type="slidenum">
              <a:rPr lang="en-US" altLang="en-US" smtClean="0"/>
              <a:pPr/>
              <a:t>13</a:t>
            </a:fld>
            <a:endParaRPr lang="en-US" altLang="en-US"/>
          </a:p>
        </p:txBody>
      </p:sp>
    </p:spTree>
    <p:extLst>
      <p:ext uri="{BB962C8B-B14F-4D97-AF65-F5344CB8AC3E}">
        <p14:creationId xmlns:p14="http://schemas.microsoft.com/office/powerpoint/2010/main" val="116475841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 y="152400"/>
            <a:ext cx="2400300" cy="1280159"/>
          </a:xfrm>
        </p:spPr>
        <p:txBody>
          <a:bodyPr>
            <a:normAutofit/>
          </a:bodyPr>
          <a:lstStyle/>
          <a:p>
            <a:r>
              <a:rPr lang="en-US" sz="2400" b="1" dirty="0" smtClean="0">
                <a:solidFill>
                  <a:schemeClr val="bg1"/>
                </a:solidFill>
              </a:rPr>
              <a:t>Model - Controller</a:t>
            </a:r>
            <a:endParaRPr lang="en-US" sz="2400" b="1" dirty="0">
              <a:solidFill>
                <a:schemeClr val="bg1"/>
              </a:solidFill>
            </a:endParaRPr>
          </a:p>
        </p:txBody>
      </p:sp>
      <p:sp>
        <p:nvSpPr>
          <p:cNvPr id="4" name="Text Placeholder 3"/>
          <p:cNvSpPr>
            <a:spLocks noGrp="1"/>
          </p:cNvSpPr>
          <p:nvPr>
            <p:ph type="body" sz="half" idx="2"/>
          </p:nvPr>
        </p:nvSpPr>
        <p:spPr>
          <a:xfrm>
            <a:off x="365637" y="1510837"/>
            <a:ext cx="2400300" cy="4868191"/>
          </a:xfrm>
        </p:spPr>
        <p:txBody>
          <a:bodyPr>
            <a:normAutofit/>
          </a:bodyPr>
          <a:lstStyle/>
          <a:p>
            <a:endParaRPr lang="en-US" dirty="0">
              <a:solidFill>
                <a:schemeClr val="bg1"/>
              </a:solidFill>
            </a:endParaRPr>
          </a:p>
          <a:p>
            <a:r>
              <a:rPr lang="en-US" dirty="0" smtClean="0">
                <a:solidFill>
                  <a:schemeClr val="bg1"/>
                </a:solidFill>
              </a:rPr>
              <a:t>The Job Model is in charge of any queries related to submitting and/or retrieving job information.</a:t>
            </a:r>
          </a:p>
          <a:p>
            <a:r>
              <a:rPr lang="en-US" dirty="0" smtClean="0">
                <a:solidFill>
                  <a:schemeClr val="bg1"/>
                </a:solidFill>
                <a:latin typeface="Times New Roman" panose="02020603050405020304" pitchFamily="18" charset="0"/>
                <a:cs typeface="Times New Roman" panose="02020603050405020304" pitchFamily="18" charset="0"/>
              </a:rPr>
              <a:t>It works closely with the file model which assist in retrieving files necessary to submit a job.</a:t>
            </a:r>
          </a:p>
          <a:p>
            <a:r>
              <a:rPr lang="en-US" dirty="0" smtClean="0">
                <a:solidFill>
                  <a:schemeClr val="bg1"/>
                </a:solidFill>
                <a:latin typeface="Times New Roman" panose="02020603050405020304" pitchFamily="18" charset="0"/>
                <a:cs typeface="Times New Roman" panose="02020603050405020304" pitchFamily="18" charset="0"/>
              </a:rPr>
              <a:t>The tools controller speaks directly with the file and job model and acts as a messenger to the tools model.</a:t>
            </a:r>
            <a:endParaRPr lang="en-US" dirty="0">
              <a:solidFill>
                <a:schemeClr val="bg1"/>
              </a:solidFill>
              <a:latin typeface="Times New Roman" panose="02020603050405020304" pitchFamily="18" charset="0"/>
              <a:cs typeface="Times New Roman" panose="02020603050405020304" pitchFamily="18" charset="0"/>
            </a:endParaRPr>
          </a:p>
          <a:p>
            <a:endParaRPr lang="en-US" dirty="0"/>
          </a:p>
        </p:txBody>
      </p:sp>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2971800" y="0"/>
            <a:ext cx="6172200" cy="6858000"/>
          </a:xfrm>
          <a:prstGeom prst="rect">
            <a:avLst/>
          </a:prstGeom>
        </p:spPr>
      </p:pic>
      <p:sp>
        <p:nvSpPr>
          <p:cNvPr id="7" name="Slide Number Placeholder 6"/>
          <p:cNvSpPr>
            <a:spLocks noGrp="1"/>
          </p:cNvSpPr>
          <p:nvPr>
            <p:ph type="sldNum" sz="quarter" idx="12"/>
          </p:nvPr>
        </p:nvSpPr>
        <p:spPr/>
        <p:txBody>
          <a:bodyPr/>
          <a:lstStyle/>
          <a:p>
            <a:fld id="{C13ECB25-1E4F-4A8B-8783-EC7587DDB69B}" type="slidenum">
              <a:rPr lang="en-US" altLang="en-US" smtClean="0"/>
              <a:pPr/>
              <a:t>14</a:t>
            </a:fld>
            <a:endParaRPr lang="en-US" altLang="en-US"/>
          </a:p>
        </p:txBody>
      </p:sp>
    </p:spTree>
    <p:extLst>
      <p:ext uri="{BB962C8B-B14F-4D97-AF65-F5344CB8AC3E}">
        <p14:creationId xmlns:p14="http://schemas.microsoft.com/office/powerpoint/2010/main" val="37588346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 y="152400"/>
            <a:ext cx="2400300" cy="1280159"/>
          </a:xfrm>
        </p:spPr>
        <p:txBody>
          <a:bodyPr>
            <a:normAutofit/>
          </a:bodyPr>
          <a:lstStyle/>
          <a:p>
            <a:r>
              <a:rPr lang="en-US" sz="2400" b="1" dirty="0" smtClean="0">
                <a:solidFill>
                  <a:schemeClr val="bg1"/>
                </a:solidFill>
              </a:rPr>
              <a:t>View - Controller</a:t>
            </a:r>
            <a:endParaRPr lang="en-US" sz="2400" b="1" dirty="0">
              <a:solidFill>
                <a:schemeClr val="bg1"/>
              </a:solidFill>
            </a:endParaRPr>
          </a:p>
        </p:txBody>
      </p:sp>
      <p:sp>
        <p:nvSpPr>
          <p:cNvPr id="4" name="Text Placeholder 3"/>
          <p:cNvSpPr>
            <a:spLocks noGrp="1"/>
          </p:cNvSpPr>
          <p:nvPr>
            <p:ph type="body" sz="half" idx="2"/>
          </p:nvPr>
        </p:nvSpPr>
        <p:spPr>
          <a:xfrm>
            <a:off x="365637" y="1510837"/>
            <a:ext cx="2400300" cy="4868191"/>
          </a:xfrm>
        </p:spPr>
        <p:txBody>
          <a:bodyPr>
            <a:normAutofit/>
          </a:bodyPr>
          <a:lstStyle/>
          <a:p>
            <a:endParaRPr lang="en-US" dirty="0">
              <a:solidFill>
                <a:schemeClr val="bg1"/>
              </a:solidFill>
            </a:endParaRPr>
          </a:p>
          <a:p>
            <a:r>
              <a:rPr lang="en-US" dirty="0" smtClean="0">
                <a:solidFill>
                  <a:schemeClr val="bg1"/>
                </a:solidFill>
              </a:rPr>
              <a:t>The controllers pass information to the views with the use of variables and templating.</a:t>
            </a:r>
          </a:p>
          <a:p>
            <a:r>
              <a:rPr lang="en-US" dirty="0" smtClean="0">
                <a:solidFill>
                  <a:schemeClr val="bg1"/>
                </a:solidFill>
              </a:rPr>
              <a:t>There is no direct communication between the view and the model since the controller first collects variables from the model and then passes them to the view.</a:t>
            </a:r>
          </a:p>
          <a:p>
            <a:endParaRPr lang="en-US" dirty="0">
              <a:solidFill>
                <a:schemeClr val="bg1"/>
              </a:solidFill>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dirty="0"/>
          </a:p>
        </p:txBody>
      </p:sp>
      <p:pic>
        <p:nvPicPr>
          <p:cNvPr id="5" name="Content Placeholder 4"/>
          <p:cNvPicPr>
            <a:picLocks noGrp="1" noChangeAspect="1"/>
          </p:cNvPicPr>
          <p:nvPr>
            <p:ph idx="1"/>
          </p:nvPr>
        </p:nvPicPr>
        <p:blipFill>
          <a:blip r:embed="rId2"/>
          <a:stretch>
            <a:fillRect/>
          </a:stretch>
        </p:blipFill>
        <p:spPr>
          <a:xfrm>
            <a:off x="3008671" y="0"/>
            <a:ext cx="6135329" cy="6858000"/>
          </a:xfrm>
          <a:prstGeom prst="rect">
            <a:avLst/>
          </a:prstGeom>
        </p:spPr>
      </p:pic>
      <p:sp>
        <p:nvSpPr>
          <p:cNvPr id="7" name="Slide Number Placeholder 6"/>
          <p:cNvSpPr>
            <a:spLocks noGrp="1"/>
          </p:cNvSpPr>
          <p:nvPr>
            <p:ph type="sldNum" sz="quarter" idx="12"/>
          </p:nvPr>
        </p:nvSpPr>
        <p:spPr/>
        <p:txBody>
          <a:bodyPr/>
          <a:lstStyle/>
          <a:p>
            <a:fld id="{C13ECB25-1E4F-4A8B-8783-EC7587DDB69B}" type="slidenum">
              <a:rPr lang="en-US" altLang="en-US" smtClean="0"/>
              <a:pPr/>
              <a:t>15</a:t>
            </a:fld>
            <a:endParaRPr lang="en-US" altLang="en-US"/>
          </a:p>
        </p:txBody>
      </p:sp>
    </p:spTree>
    <p:extLst>
      <p:ext uri="{BB962C8B-B14F-4D97-AF65-F5344CB8AC3E}">
        <p14:creationId xmlns:p14="http://schemas.microsoft.com/office/powerpoint/2010/main" val="21002916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 y="152400"/>
            <a:ext cx="2400300" cy="1280159"/>
          </a:xfrm>
        </p:spPr>
        <p:txBody>
          <a:bodyPr>
            <a:normAutofit/>
          </a:bodyPr>
          <a:lstStyle/>
          <a:p>
            <a:r>
              <a:rPr lang="en-US" sz="2400" b="1" dirty="0" smtClean="0">
                <a:solidFill>
                  <a:schemeClr val="bg1"/>
                </a:solidFill>
              </a:rPr>
              <a:t>View - Controller</a:t>
            </a:r>
            <a:endParaRPr lang="en-US" sz="2400" b="1" dirty="0">
              <a:solidFill>
                <a:schemeClr val="bg1"/>
              </a:solidFill>
            </a:endParaRPr>
          </a:p>
        </p:txBody>
      </p:sp>
      <p:sp>
        <p:nvSpPr>
          <p:cNvPr id="4" name="Text Placeholder 3"/>
          <p:cNvSpPr>
            <a:spLocks noGrp="1"/>
          </p:cNvSpPr>
          <p:nvPr>
            <p:ph type="body" sz="half" idx="2"/>
          </p:nvPr>
        </p:nvSpPr>
        <p:spPr>
          <a:xfrm>
            <a:off x="365637" y="1510837"/>
            <a:ext cx="2400300" cy="4868191"/>
          </a:xfrm>
        </p:spPr>
        <p:txBody>
          <a:bodyPr>
            <a:normAutofit/>
          </a:bodyPr>
          <a:lstStyle/>
          <a:p>
            <a:endParaRPr lang="en-US" dirty="0">
              <a:solidFill>
                <a:schemeClr val="bg1"/>
              </a:solidFill>
            </a:endParaRPr>
          </a:p>
          <a:p>
            <a:r>
              <a:rPr lang="en-US" dirty="0" smtClean="0">
                <a:solidFill>
                  <a:schemeClr val="bg1"/>
                </a:solidFill>
              </a:rPr>
              <a:t>The System helper contains very helpful functions that each controller uses in some way or another.</a:t>
            </a:r>
          </a:p>
          <a:p>
            <a:r>
              <a:rPr lang="en-US" dirty="0" smtClean="0">
                <a:solidFill>
                  <a:schemeClr val="bg1"/>
                </a:solidFill>
              </a:rPr>
              <a:t>Because of this, the system helper is a pseudo model, yet still acts like a controller because it lacks communications to the database.</a:t>
            </a:r>
          </a:p>
          <a:p>
            <a:r>
              <a:rPr lang="en-US" dirty="0" smtClean="0">
                <a:solidFill>
                  <a:schemeClr val="bg1"/>
                </a:solidFill>
              </a:rPr>
              <a:t>Notice that the template controller works very similar as it is what the controllers use to communicate with the views.</a:t>
            </a:r>
          </a:p>
          <a:p>
            <a:endParaRPr lang="en-US" dirty="0">
              <a:solidFill>
                <a:schemeClr val="bg1"/>
              </a:solidFill>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dirty="0"/>
          </a:p>
        </p:txBody>
      </p:sp>
      <p:sp>
        <p:nvSpPr>
          <p:cNvPr id="3" name="Content Placeholder 2"/>
          <p:cNvSpPr>
            <a:spLocks noGrp="1"/>
          </p:cNvSpPr>
          <p:nvPr>
            <p:ph idx="1"/>
          </p:nvPr>
        </p:nvSpPr>
        <p:spPr/>
        <p:txBody>
          <a:bodyPr/>
          <a:lstStyle/>
          <a:p>
            <a:endParaRPr lang="en-US" dirty="0"/>
          </a:p>
        </p:txBody>
      </p:sp>
      <p:pic>
        <p:nvPicPr>
          <p:cNvPr id="7" name="Content Placeholder 2"/>
          <p:cNvPicPr>
            <a:picLocks noChangeAspect="1"/>
          </p:cNvPicPr>
          <p:nvPr/>
        </p:nvPicPr>
        <p:blipFill>
          <a:blip r:embed="rId2"/>
          <a:stretch>
            <a:fillRect/>
          </a:stretch>
        </p:blipFill>
        <p:spPr>
          <a:xfrm>
            <a:off x="3048000" y="0"/>
            <a:ext cx="6172200" cy="6858000"/>
          </a:xfrm>
          <a:prstGeom prst="rect">
            <a:avLst/>
          </a:prstGeom>
        </p:spPr>
      </p:pic>
      <p:sp>
        <p:nvSpPr>
          <p:cNvPr id="9" name="Slide Number Placeholder 8"/>
          <p:cNvSpPr>
            <a:spLocks noGrp="1"/>
          </p:cNvSpPr>
          <p:nvPr>
            <p:ph type="sldNum" sz="quarter" idx="12"/>
          </p:nvPr>
        </p:nvSpPr>
        <p:spPr/>
        <p:txBody>
          <a:bodyPr/>
          <a:lstStyle/>
          <a:p>
            <a:fld id="{C13ECB25-1E4F-4A8B-8783-EC7587DDB69B}" type="slidenum">
              <a:rPr lang="en-US" altLang="en-US" smtClean="0"/>
              <a:pPr/>
              <a:t>16</a:t>
            </a:fld>
            <a:endParaRPr lang="en-US" altLang="en-US"/>
          </a:p>
        </p:txBody>
      </p:sp>
    </p:spTree>
    <p:extLst>
      <p:ext uri="{BB962C8B-B14F-4D97-AF65-F5344CB8AC3E}">
        <p14:creationId xmlns:p14="http://schemas.microsoft.com/office/powerpoint/2010/main" val="38933974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838200"/>
            <a:ext cx="7543800" cy="899161"/>
          </a:xfrm>
        </p:spPr>
        <p:txBody>
          <a:bodyPr/>
          <a:lstStyle/>
          <a:p>
            <a:r>
              <a:rPr lang="en-US" dirty="0" smtClean="0">
                <a:solidFill>
                  <a:schemeClr val="tx1"/>
                </a:solidFill>
              </a:rPr>
              <a:t>Genome Data Types</a:t>
            </a:r>
            <a:endParaRPr lang="en-US" dirty="0">
              <a:solidFill>
                <a:schemeClr val="tx1"/>
              </a:solidFill>
            </a:endParaRPr>
          </a:p>
        </p:txBody>
      </p:sp>
      <p:sp>
        <p:nvSpPr>
          <p:cNvPr id="4" name="Text Placeholder 3"/>
          <p:cNvSpPr>
            <a:spLocks noGrp="1"/>
          </p:cNvSpPr>
          <p:nvPr>
            <p:ph type="body" idx="1"/>
          </p:nvPr>
        </p:nvSpPr>
        <p:spPr/>
        <p:txBody>
          <a:bodyPr/>
          <a:lstStyle/>
          <a:p>
            <a:r>
              <a:rPr lang="en-US" b="1" dirty="0" smtClean="0">
                <a:solidFill>
                  <a:schemeClr val="tx1"/>
                </a:solidFill>
              </a:rPr>
              <a:t>Array Truth Values</a:t>
            </a:r>
            <a:endParaRPr lang="en-US" b="1" dirty="0">
              <a:solidFill>
                <a:schemeClr val="tx1"/>
              </a:solidFill>
            </a:endParaRPr>
          </a:p>
        </p:txBody>
      </p:sp>
      <p:sp>
        <p:nvSpPr>
          <p:cNvPr id="3" name="Content Placeholder 2"/>
          <p:cNvSpPr>
            <a:spLocks noGrp="1"/>
          </p:cNvSpPr>
          <p:nvPr>
            <p:ph sz="half" idx="2"/>
          </p:nvPr>
        </p:nvSpPr>
        <p:spPr>
          <a:xfrm>
            <a:off x="822960" y="2362200"/>
            <a:ext cx="3703320" cy="3506894"/>
          </a:xfrm>
        </p:spPr>
        <p:txBody>
          <a:bodyPr>
            <a:noAutofit/>
          </a:bodyPr>
          <a:lstStyle/>
          <a:p>
            <a:pPr marL="0" indent="0">
              <a:lnSpc>
                <a:spcPct val="120000"/>
              </a:lnSpc>
              <a:spcBef>
                <a:spcPts val="0"/>
              </a:spcBef>
              <a:spcAft>
                <a:spcPts val="0"/>
              </a:spcAft>
              <a:buNone/>
            </a:pPr>
            <a:r>
              <a:rPr lang="en-US" sz="1200" dirty="0">
                <a:solidFill>
                  <a:schemeClr val="tx1"/>
                </a:solidFill>
                <a:latin typeface="Times New Roman" panose="02020603050405020304" pitchFamily="18" charset="0"/>
                <a:cs typeface="Times New Roman" panose="02020603050405020304" pitchFamily="18" charset="0"/>
              </a:rPr>
              <a:t>Read genome </a:t>
            </a:r>
            <a:r>
              <a:rPr lang="en-US" sz="1200" dirty="0" smtClean="0">
                <a:solidFill>
                  <a:schemeClr val="tx1"/>
                </a:solidFill>
                <a:latin typeface="Times New Roman" panose="02020603050405020304" pitchFamily="18" charset="0"/>
                <a:cs typeface="Times New Roman" panose="02020603050405020304" pitchFamily="18" charset="0"/>
              </a:rPr>
              <a:t>file: Each </a:t>
            </a:r>
            <a:r>
              <a:rPr lang="en-US" sz="1200" dirty="0">
                <a:solidFill>
                  <a:schemeClr val="tx1"/>
                </a:solidFill>
                <a:latin typeface="Times New Roman" panose="02020603050405020304" pitchFamily="18" charset="0"/>
                <a:cs typeface="Times New Roman" panose="02020603050405020304" pitchFamily="18" charset="0"/>
              </a:rPr>
              <a:t>line character by </a:t>
            </a:r>
            <a:r>
              <a:rPr lang="en-US" sz="1200" dirty="0" smtClean="0">
                <a:solidFill>
                  <a:schemeClr val="tx1"/>
                </a:solidFill>
                <a:latin typeface="Times New Roman" panose="02020603050405020304" pitchFamily="18" charset="0"/>
                <a:cs typeface="Times New Roman" panose="02020603050405020304" pitchFamily="18" charset="0"/>
              </a:rPr>
              <a:t>character</a:t>
            </a:r>
            <a:endParaRPr lang="en-US" sz="1200" dirty="0">
              <a:solidFill>
                <a:schemeClr val="tx1"/>
              </a:solidFill>
              <a:latin typeface="Times New Roman" panose="02020603050405020304" pitchFamily="18" charset="0"/>
              <a:cs typeface="Times New Roman" panose="02020603050405020304" pitchFamily="18" charset="0"/>
            </a:endParaRPr>
          </a:p>
          <a:p>
            <a:pPr marL="0" indent="0">
              <a:lnSpc>
                <a:spcPct val="120000"/>
              </a:lnSpc>
              <a:spcBef>
                <a:spcPts val="0"/>
              </a:spcBef>
              <a:spcAft>
                <a:spcPts val="0"/>
              </a:spcAft>
              <a:buNone/>
            </a:pPr>
            <a:r>
              <a:rPr lang="en-US" sz="1200" dirty="0" smtClean="0">
                <a:solidFill>
                  <a:schemeClr val="tx1"/>
                </a:solidFill>
                <a:latin typeface="Times New Roman" panose="02020603050405020304" pitchFamily="18" charset="0"/>
                <a:cs typeface="Times New Roman" panose="02020603050405020304" pitchFamily="18" charset="0"/>
              </a:rPr>
              <a:t>Read </a:t>
            </a:r>
            <a:r>
              <a:rPr lang="en-US" sz="1200" dirty="0">
                <a:solidFill>
                  <a:schemeClr val="tx1"/>
                </a:solidFill>
                <a:latin typeface="Times New Roman" panose="02020603050405020304" pitchFamily="18" charset="0"/>
                <a:cs typeface="Times New Roman" panose="02020603050405020304" pitchFamily="18" charset="0"/>
              </a:rPr>
              <a:t>each </a:t>
            </a:r>
            <a:r>
              <a:rPr lang="en-US" sz="1200" dirty="0" smtClean="0">
                <a:solidFill>
                  <a:schemeClr val="tx1"/>
                </a:solidFill>
                <a:latin typeface="Times New Roman" panose="02020603050405020304" pitchFamily="18" charset="0"/>
                <a:cs typeface="Times New Roman" panose="02020603050405020304" pitchFamily="18" charset="0"/>
              </a:rPr>
              <a:t>character </a:t>
            </a:r>
            <a:r>
              <a:rPr lang="en-US" sz="1200" dirty="0">
                <a:solidFill>
                  <a:schemeClr val="tx1"/>
                </a:solidFill>
                <a:latin typeface="Times New Roman" panose="02020603050405020304" pitchFamily="18" charset="0"/>
                <a:cs typeface="Times New Roman" panose="02020603050405020304" pitchFamily="18" charset="0"/>
              </a:rPr>
              <a:t>and set </a:t>
            </a:r>
            <a:r>
              <a:rPr lang="en-US" sz="1200" dirty="0" err="1">
                <a:solidFill>
                  <a:schemeClr val="tx1"/>
                </a:solidFill>
                <a:latin typeface="Times New Roman" panose="02020603050405020304" pitchFamily="18" charset="0"/>
                <a:cs typeface="Times New Roman" panose="02020603050405020304" pitchFamily="18" charset="0"/>
              </a:rPr>
              <a:t>boolArray</a:t>
            </a:r>
            <a:r>
              <a:rPr lang="en-US" sz="1200" dirty="0">
                <a:solidFill>
                  <a:schemeClr val="tx1"/>
                </a:solidFill>
                <a:latin typeface="Times New Roman" panose="02020603050405020304" pitchFamily="18" charset="0"/>
                <a:cs typeface="Times New Roman" panose="02020603050405020304" pitchFamily="18" charset="0"/>
              </a:rPr>
              <a:t> element to </a:t>
            </a:r>
            <a:r>
              <a:rPr lang="en-US" sz="1200" dirty="0" smtClean="0">
                <a:solidFill>
                  <a:schemeClr val="tx1"/>
                </a:solidFill>
                <a:latin typeface="Times New Roman" panose="02020603050405020304" pitchFamily="18" charset="0"/>
                <a:cs typeface="Times New Roman" panose="02020603050405020304" pitchFamily="18" charset="0"/>
              </a:rPr>
              <a:t>true </a:t>
            </a:r>
            <a:endParaRPr lang="en-US" sz="1200" dirty="0">
              <a:solidFill>
                <a:schemeClr val="tx1"/>
              </a:solidFill>
              <a:latin typeface="Times New Roman" panose="02020603050405020304" pitchFamily="18" charset="0"/>
              <a:cs typeface="Times New Roman" panose="02020603050405020304" pitchFamily="18" charset="0"/>
            </a:endParaRPr>
          </a:p>
          <a:p>
            <a:pPr marL="0" indent="0">
              <a:lnSpc>
                <a:spcPct val="120000"/>
              </a:lnSpc>
              <a:spcBef>
                <a:spcPts val="0"/>
              </a:spcBef>
              <a:spcAft>
                <a:spcPts val="0"/>
              </a:spcAft>
              <a:buNone/>
            </a:pPr>
            <a:endParaRPr lang="en-US" sz="1200" dirty="0" smtClean="0">
              <a:solidFill>
                <a:schemeClr val="tx1"/>
              </a:solidFill>
              <a:latin typeface="Times New Roman" panose="02020603050405020304" pitchFamily="18" charset="0"/>
              <a:cs typeface="Times New Roman" panose="02020603050405020304" pitchFamily="18" charset="0"/>
            </a:endParaRPr>
          </a:p>
          <a:p>
            <a:pPr marL="0" indent="0">
              <a:lnSpc>
                <a:spcPct val="120000"/>
              </a:lnSpc>
              <a:spcBef>
                <a:spcPts val="0"/>
              </a:spcBef>
              <a:spcAft>
                <a:spcPts val="0"/>
              </a:spcAft>
              <a:buNone/>
            </a:pPr>
            <a:r>
              <a:rPr lang="en-US" sz="1200" dirty="0" smtClean="0">
                <a:solidFill>
                  <a:schemeClr val="tx1"/>
                </a:solidFill>
                <a:latin typeface="Times New Roman" panose="02020603050405020304" pitchFamily="18" charset="0"/>
                <a:cs typeface="Times New Roman" panose="02020603050405020304" pitchFamily="18" charset="0"/>
              </a:rPr>
              <a:t>For </a:t>
            </a:r>
            <a:r>
              <a:rPr lang="en-US" sz="1200" dirty="0" err="1">
                <a:solidFill>
                  <a:schemeClr val="tx1"/>
                </a:solidFill>
                <a:latin typeface="Times New Roman" panose="02020603050405020304" pitchFamily="18" charset="0"/>
                <a:cs typeface="Times New Roman" panose="02020603050405020304" pitchFamily="18" charset="0"/>
              </a:rPr>
              <a:t>i</a:t>
            </a:r>
            <a:r>
              <a:rPr lang="en-US" sz="1200" dirty="0">
                <a:solidFill>
                  <a:schemeClr val="tx1"/>
                </a:solidFill>
                <a:latin typeface="Times New Roman" panose="02020603050405020304" pitchFamily="18" charset="0"/>
                <a:cs typeface="Times New Roman" panose="02020603050405020304" pitchFamily="18" charset="0"/>
              </a:rPr>
              <a:t> from 0 to size of </a:t>
            </a:r>
            <a:r>
              <a:rPr lang="en-US" sz="1200" dirty="0" err="1">
                <a:solidFill>
                  <a:schemeClr val="tx1"/>
                </a:solidFill>
                <a:latin typeface="Times New Roman" panose="02020603050405020304" pitchFamily="18" charset="0"/>
                <a:cs typeface="Times New Roman" panose="02020603050405020304" pitchFamily="18" charset="0"/>
              </a:rPr>
              <a:t>boolArray</a:t>
            </a:r>
            <a:endParaRPr lang="en-US" sz="1200" dirty="0">
              <a:solidFill>
                <a:schemeClr val="tx1"/>
              </a:solidFill>
              <a:latin typeface="Times New Roman" panose="02020603050405020304" pitchFamily="18" charset="0"/>
              <a:cs typeface="Times New Roman" panose="02020603050405020304" pitchFamily="18" charset="0"/>
            </a:endParaRPr>
          </a:p>
          <a:p>
            <a:pPr marL="0" indent="0">
              <a:lnSpc>
                <a:spcPct val="120000"/>
              </a:lnSpc>
              <a:spcBef>
                <a:spcPts val="0"/>
              </a:spcBef>
              <a:spcAft>
                <a:spcPts val="0"/>
              </a:spcAft>
              <a:buNone/>
            </a:pPr>
            <a:r>
              <a:rPr lang="en-US" sz="1200" dirty="0" smtClean="0">
                <a:solidFill>
                  <a:schemeClr val="tx1"/>
                </a:solidFill>
                <a:latin typeface="Times New Roman" panose="02020603050405020304" pitchFamily="18" charset="0"/>
                <a:cs typeface="Times New Roman" panose="02020603050405020304" pitchFamily="18" charset="0"/>
              </a:rPr>
              <a:t>     If </a:t>
            </a:r>
            <a:r>
              <a:rPr lang="en-US" sz="1200" dirty="0">
                <a:solidFill>
                  <a:schemeClr val="tx1"/>
                </a:solidFill>
                <a:latin typeface="Times New Roman" panose="02020603050405020304" pitchFamily="18" charset="0"/>
                <a:cs typeface="Times New Roman" panose="02020603050405020304" pitchFamily="18" charset="0"/>
              </a:rPr>
              <a:t>element of </a:t>
            </a:r>
            <a:r>
              <a:rPr lang="en-US" sz="1200" dirty="0" err="1">
                <a:solidFill>
                  <a:schemeClr val="tx1"/>
                </a:solidFill>
                <a:latin typeface="Times New Roman" panose="02020603050405020304" pitchFamily="18" charset="0"/>
                <a:cs typeface="Times New Roman" panose="02020603050405020304" pitchFamily="18" charset="0"/>
              </a:rPr>
              <a:t>boolArray</a:t>
            </a:r>
            <a:r>
              <a:rPr lang="en-US" sz="1200" dirty="0">
                <a:solidFill>
                  <a:schemeClr val="tx1"/>
                </a:solidFill>
                <a:latin typeface="Times New Roman" panose="02020603050405020304" pitchFamily="18" charset="0"/>
                <a:cs typeface="Times New Roman" panose="02020603050405020304" pitchFamily="18" charset="0"/>
              </a:rPr>
              <a:t> is true</a:t>
            </a:r>
          </a:p>
          <a:p>
            <a:pPr marL="0" indent="0">
              <a:lnSpc>
                <a:spcPct val="120000"/>
              </a:lnSpc>
              <a:spcBef>
                <a:spcPts val="0"/>
              </a:spcBef>
              <a:spcAft>
                <a:spcPts val="0"/>
              </a:spcAft>
              <a:buNone/>
            </a:pPr>
            <a:r>
              <a:rPr lang="en-US" sz="1200" dirty="0">
                <a:solidFill>
                  <a:schemeClr val="tx1"/>
                </a:solidFill>
                <a:latin typeface="Times New Roman" panose="02020603050405020304" pitchFamily="18" charset="0"/>
                <a:cs typeface="Times New Roman" panose="02020603050405020304" pitchFamily="18" charset="0"/>
              </a:rPr>
              <a:t> </a:t>
            </a:r>
            <a:r>
              <a:rPr lang="en-US" sz="1200" dirty="0" smtClean="0">
                <a:solidFill>
                  <a:schemeClr val="tx1"/>
                </a:solidFill>
                <a:latin typeface="Times New Roman" panose="02020603050405020304" pitchFamily="18" charset="0"/>
                <a:cs typeface="Times New Roman" panose="02020603050405020304" pitchFamily="18" charset="0"/>
              </a:rPr>
              <a:t>        </a:t>
            </a:r>
            <a:r>
              <a:rPr lang="en-US" sz="1200" dirty="0" err="1" smtClean="0">
                <a:solidFill>
                  <a:schemeClr val="tx1"/>
                </a:solidFill>
                <a:latin typeface="Times New Roman" panose="02020603050405020304" pitchFamily="18" charset="0"/>
                <a:cs typeface="Times New Roman" panose="02020603050405020304" pitchFamily="18" charset="0"/>
              </a:rPr>
              <a:t>allFalse</a:t>
            </a:r>
            <a:r>
              <a:rPr lang="en-US" sz="1200" dirty="0" smtClean="0">
                <a:solidFill>
                  <a:schemeClr val="tx1"/>
                </a:solidFill>
                <a:latin typeface="Times New Roman" panose="02020603050405020304" pitchFamily="18" charset="0"/>
                <a:cs typeface="Times New Roman" panose="02020603050405020304" pitchFamily="18" charset="0"/>
              </a:rPr>
              <a:t> </a:t>
            </a:r>
            <a:r>
              <a:rPr lang="en-US" sz="1200" dirty="0">
                <a:solidFill>
                  <a:schemeClr val="tx1"/>
                </a:solidFill>
                <a:latin typeface="Times New Roman" panose="02020603050405020304" pitchFamily="18" charset="0"/>
                <a:cs typeface="Times New Roman" panose="02020603050405020304" pitchFamily="18" charset="0"/>
              </a:rPr>
              <a:t>is false</a:t>
            </a:r>
          </a:p>
          <a:p>
            <a:pPr marL="0" indent="0">
              <a:lnSpc>
                <a:spcPct val="120000"/>
              </a:lnSpc>
              <a:spcBef>
                <a:spcPts val="0"/>
              </a:spcBef>
              <a:spcAft>
                <a:spcPts val="0"/>
              </a:spcAft>
              <a:buNone/>
            </a:pPr>
            <a:r>
              <a:rPr lang="en-US" sz="1200" dirty="0" smtClean="0">
                <a:solidFill>
                  <a:schemeClr val="tx1"/>
                </a:solidFill>
                <a:latin typeface="Times New Roman" panose="02020603050405020304" pitchFamily="18" charset="0"/>
                <a:cs typeface="Times New Roman" panose="02020603050405020304" pitchFamily="18" charset="0"/>
              </a:rPr>
              <a:t>          Stop</a:t>
            </a:r>
            <a:endParaRPr lang="en-US" sz="1200" dirty="0">
              <a:solidFill>
                <a:schemeClr val="tx1"/>
              </a:solidFill>
              <a:latin typeface="Times New Roman" panose="02020603050405020304" pitchFamily="18" charset="0"/>
              <a:cs typeface="Times New Roman" panose="02020603050405020304" pitchFamily="18" charset="0"/>
            </a:endParaRPr>
          </a:p>
          <a:p>
            <a:pPr marL="0" indent="0">
              <a:lnSpc>
                <a:spcPct val="120000"/>
              </a:lnSpc>
              <a:spcBef>
                <a:spcPts val="0"/>
              </a:spcBef>
              <a:spcAft>
                <a:spcPts val="0"/>
              </a:spcAft>
              <a:buNone/>
            </a:pPr>
            <a:r>
              <a:rPr lang="en-US" sz="1200" dirty="0">
                <a:solidFill>
                  <a:schemeClr val="tx1"/>
                </a:solidFill>
                <a:latin typeface="Times New Roman" panose="02020603050405020304" pitchFamily="18" charset="0"/>
                <a:cs typeface="Times New Roman" panose="02020603050405020304" pitchFamily="18" charset="0"/>
              </a:rPr>
              <a:t>	</a:t>
            </a:r>
          </a:p>
          <a:p>
            <a:pPr marL="0" indent="0">
              <a:lnSpc>
                <a:spcPct val="120000"/>
              </a:lnSpc>
              <a:spcBef>
                <a:spcPts val="0"/>
              </a:spcBef>
              <a:spcAft>
                <a:spcPts val="0"/>
              </a:spcAft>
              <a:buNone/>
            </a:pPr>
            <a:r>
              <a:rPr lang="en-US" sz="1200" dirty="0" smtClean="0">
                <a:solidFill>
                  <a:schemeClr val="tx1"/>
                </a:solidFill>
                <a:latin typeface="Times New Roman" panose="02020603050405020304" pitchFamily="18" charset="0"/>
                <a:cs typeface="Times New Roman" panose="02020603050405020304" pitchFamily="18" charset="0"/>
              </a:rPr>
              <a:t>If </a:t>
            </a:r>
            <a:r>
              <a:rPr lang="en-US" sz="1200" dirty="0" err="1">
                <a:solidFill>
                  <a:schemeClr val="tx1"/>
                </a:solidFill>
                <a:latin typeface="Times New Roman" panose="02020603050405020304" pitchFamily="18" charset="0"/>
                <a:cs typeface="Times New Roman" panose="02020603050405020304" pitchFamily="18" charset="0"/>
              </a:rPr>
              <a:t>allFase</a:t>
            </a:r>
            <a:r>
              <a:rPr lang="en-US" sz="1200" dirty="0">
                <a:solidFill>
                  <a:schemeClr val="tx1"/>
                </a:solidFill>
                <a:latin typeface="Times New Roman" panose="02020603050405020304" pitchFamily="18" charset="0"/>
                <a:cs typeface="Times New Roman" panose="02020603050405020304" pitchFamily="18" charset="0"/>
              </a:rPr>
              <a:t> is not </a:t>
            </a:r>
            <a:r>
              <a:rPr lang="en-US" sz="1200" dirty="0" smtClean="0">
                <a:solidFill>
                  <a:schemeClr val="tx1"/>
                </a:solidFill>
                <a:latin typeface="Times New Roman" panose="02020603050405020304" pitchFamily="18" charset="0"/>
                <a:cs typeface="Times New Roman" panose="02020603050405020304" pitchFamily="18" charset="0"/>
              </a:rPr>
              <a:t>true</a:t>
            </a:r>
          </a:p>
          <a:p>
            <a:pPr marL="0" indent="0">
              <a:lnSpc>
                <a:spcPct val="120000"/>
              </a:lnSpc>
              <a:spcBef>
                <a:spcPts val="0"/>
              </a:spcBef>
              <a:spcAft>
                <a:spcPts val="0"/>
              </a:spcAft>
              <a:buNone/>
            </a:pPr>
            <a:r>
              <a:rPr lang="en-US" sz="1200" dirty="0">
                <a:solidFill>
                  <a:schemeClr val="tx1"/>
                </a:solidFill>
                <a:latin typeface="Times New Roman" panose="02020603050405020304" pitchFamily="18" charset="0"/>
                <a:cs typeface="Times New Roman" panose="02020603050405020304" pitchFamily="18" charset="0"/>
              </a:rPr>
              <a:t> </a:t>
            </a:r>
            <a:r>
              <a:rPr lang="en-US" sz="1200" dirty="0" smtClean="0">
                <a:solidFill>
                  <a:schemeClr val="tx1"/>
                </a:solidFill>
                <a:latin typeface="Times New Roman" panose="02020603050405020304" pitchFamily="18" charset="0"/>
                <a:cs typeface="Times New Roman" panose="02020603050405020304" pitchFamily="18" charset="0"/>
              </a:rPr>
              <a:t>    If </a:t>
            </a:r>
            <a:r>
              <a:rPr lang="en-US" sz="1200" dirty="0">
                <a:solidFill>
                  <a:schemeClr val="tx1"/>
                </a:solidFill>
                <a:latin typeface="Times New Roman" panose="02020603050405020304" pitchFamily="18" charset="0"/>
                <a:cs typeface="Times New Roman" panose="02020603050405020304" pitchFamily="18" charset="0"/>
              </a:rPr>
              <a:t>any element of </a:t>
            </a:r>
            <a:r>
              <a:rPr lang="en-US" sz="1200" dirty="0" err="1">
                <a:solidFill>
                  <a:schemeClr val="tx1"/>
                </a:solidFill>
                <a:latin typeface="Times New Roman" panose="02020603050405020304" pitchFamily="18" charset="0"/>
                <a:cs typeface="Times New Roman" panose="02020603050405020304" pitchFamily="18" charset="0"/>
              </a:rPr>
              <a:t>boolArray</a:t>
            </a:r>
            <a:r>
              <a:rPr lang="en-US" sz="1200" dirty="0">
                <a:solidFill>
                  <a:schemeClr val="tx1"/>
                </a:solidFill>
                <a:latin typeface="Times New Roman" panose="02020603050405020304" pitchFamily="18" charset="0"/>
                <a:cs typeface="Times New Roman" panose="02020603050405020304" pitchFamily="18" charset="0"/>
              </a:rPr>
              <a:t> </a:t>
            </a:r>
            <a:r>
              <a:rPr lang="en-US" sz="1200" dirty="0" smtClean="0">
                <a:solidFill>
                  <a:schemeClr val="tx1"/>
                </a:solidFill>
                <a:latin typeface="Times New Roman" panose="02020603050405020304" pitchFamily="18" charset="0"/>
                <a:cs typeface="Times New Roman" panose="02020603050405020304" pitchFamily="18" charset="0"/>
              </a:rPr>
              <a:t>is in protein </a:t>
            </a:r>
            <a:r>
              <a:rPr lang="en-US" sz="1200" dirty="0">
                <a:solidFill>
                  <a:schemeClr val="tx1"/>
                </a:solidFill>
                <a:latin typeface="Times New Roman" panose="02020603050405020304" pitchFamily="18" charset="0"/>
                <a:cs typeface="Times New Roman" panose="02020603050405020304" pitchFamily="18" charset="0"/>
              </a:rPr>
              <a:t>set </a:t>
            </a:r>
          </a:p>
          <a:p>
            <a:pPr marL="0" indent="0">
              <a:lnSpc>
                <a:spcPct val="120000"/>
              </a:lnSpc>
              <a:spcBef>
                <a:spcPts val="0"/>
              </a:spcBef>
              <a:spcAft>
                <a:spcPts val="0"/>
              </a:spcAft>
              <a:buNone/>
            </a:pPr>
            <a:r>
              <a:rPr lang="en-US" sz="1200" dirty="0" smtClean="0">
                <a:solidFill>
                  <a:schemeClr val="tx1"/>
                </a:solidFill>
                <a:latin typeface="Times New Roman" panose="02020603050405020304" pitchFamily="18" charset="0"/>
                <a:cs typeface="Times New Roman" panose="02020603050405020304" pitchFamily="18" charset="0"/>
              </a:rPr>
              <a:t>          </a:t>
            </a:r>
            <a:r>
              <a:rPr lang="en-US" sz="1200" dirty="0" err="1" smtClean="0">
                <a:solidFill>
                  <a:schemeClr val="tx1"/>
                </a:solidFill>
                <a:latin typeface="Times New Roman" panose="02020603050405020304" pitchFamily="18" charset="0"/>
                <a:cs typeface="Times New Roman" panose="02020603050405020304" pitchFamily="18" charset="0"/>
              </a:rPr>
              <a:t>typeArray</a:t>
            </a:r>
            <a:r>
              <a:rPr lang="en-US" sz="1200" dirty="0" smtClean="0">
                <a:solidFill>
                  <a:schemeClr val="tx1"/>
                </a:solidFill>
                <a:latin typeface="Times New Roman" panose="02020603050405020304" pitchFamily="18" charset="0"/>
                <a:cs typeface="Times New Roman" panose="02020603050405020304" pitchFamily="18" charset="0"/>
              </a:rPr>
              <a:t>[2</a:t>
            </a:r>
            <a:r>
              <a:rPr lang="en-US" sz="1200" dirty="0">
                <a:solidFill>
                  <a:schemeClr val="tx1"/>
                </a:solidFill>
                <a:latin typeface="Times New Roman" panose="02020603050405020304" pitchFamily="18" charset="0"/>
                <a:cs typeface="Times New Roman" panose="02020603050405020304" pitchFamily="18" charset="0"/>
              </a:rPr>
              <a:t>] is true (file is protein) </a:t>
            </a:r>
          </a:p>
          <a:p>
            <a:pPr marL="0" indent="0">
              <a:lnSpc>
                <a:spcPct val="120000"/>
              </a:lnSpc>
              <a:spcBef>
                <a:spcPts val="0"/>
              </a:spcBef>
              <a:spcAft>
                <a:spcPts val="0"/>
              </a:spcAft>
              <a:buNone/>
            </a:pPr>
            <a:r>
              <a:rPr lang="en-US" sz="1200" dirty="0" smtClean="0">
                <a:solidFill>
                  <a:schemeClr val="tx1"/>
                </a:solidFill>
                <a:latin typeface="Times New Roman" panose="02020603050405020304" pitchFamily="18" charset="0"/>
                <a:cs typeface="Times New Roman" panose="02020603050405020304" pitchFamily="18" charset="0"/>
              </a:rPr>
              <a:t>     Else </a:t>
            </a:r>
            <a:r>
              <a:rPr lang="en-US" sz="1200" dirty="0">
                <a:solidFill>
                  <a:schemeClr val="tx1"/>
                </a:solidFill>
                <a:latin typeface="Times New Roman" panose="02020603050405020304" pitchFamily="18" charset="0"/>
                <a:cs typeface="Times New Roman" panose="02020603050405020304" pitchFamily="18" charset="0"/>
              </a:rPr>
              <a:t>if all elements of </a:t>
            </a:r>
            <a:r>
              <a:rPr lang="en-US" sz="1200" dirty="0" err="1">
                <a:solidFill>
                  <a:schemeClr val="tx1"/>
                </a:solidFill>
                <a:latin typeface="Times New Roman" panose="02020603050405020304" pitchFamily="18" charset="0"/>
                <a:cs typeface="Times New Roman" panose="02020603050405020304" pitchFamily="18" charset="0"/>
              </a:rPr>
              <a:t>boolArray</a:t>
            </a:r>
            <a:r>
              <a:rPr lang="en-US" sz="1200" dirty="0">
                <a:solidFill>
                  <a:schemeClr val="tx1"/>
                </a:solidFill>
                <a:latin typeface="Times New Roman" panose="02020603050405020304" pitchFamily="18" charset="0"/>
                <a:cs typeface="Times New Roman" panose="02020603050405020304" pitchFamily="18" charset="0"/>
              </a:rPr>
              <a:t> </a:t>
            </a:r>
            <a:r>
              <a:rPr lang="en-US" sz="1200" dirty="0" smtClean="0">
                <a:solidFill>
                  <a:schemeClr val="tx1"/>
                </a:solidFill>
                <a:latin typeface="Times New Roman" panose="02020603050405020304" pitchFamily="18" charset="0"/>
                <a:cs typeface="Times New Roman" panose="02020603050405020304" pitchFamily="18" charset="0"/>
              </a:rPr>
              <a:t>from </a:t>
            </a:r>
            <a:r>
              <a:rPr lang="en-US" sz="1200" dirty="0">
                <a:solidFill>
                  <a:schemeClr val="tx1"/>
                </a:solidFill>
                <a:latin typeface="Times New Roman" panose="02020603050405020304" pitchFamily="18" charset="0"/>
                <a:cs typeface="Times New Roman" panose="02020603050405020304" pitchFamily="18" charset="0"/>
              </a:rPr>
              <a:t>DNA </a:t>
            </a:r>
            <a:r>
              <a:rPr lang="en-US" sz="1200" dirty="0" smtClean="0">
                <a:solidFill>
                  <a:schemeClr val="tx1"/>
                </a:solidFill>
                <a:latin typeface="Times New Roman" panose="02020603050405020304" pitchFamily="18" charset="0"/>
                <a:cs typeface="Times New Roman" panose="02020603050405020304" pitchFamily="18" charset="0"/>
              </a:rPr>
              <a:t>set is false</a:t>
            </a:r>
          </a:p>
          <a:p>
            <a:pPr marL="0" indent="0">
              <a:lnSpc>
                <a:spcPct val="120000"/>
              </a:lnSpc>
              <a:spcBef>
                <a:spcPts val="0"/>
              </a:spcBef>
              <a:spcAft>
                <a:spcPts val="0"/>
              </a:spcAft>
              <a:buNone/>
            </a:pPr>
            <a:r>
              <a:rPr lang="en-US" sz="1200" dirty="0">
                <a:solidFill>
                  <a:schemeClr val="tx1"/>
                </a:solidFill>
                <a:latin typeface="Times New Roman" panose="02020603050405020304" pitchFamily="18" charset="0"/>
                <a:cs typeface="Times New Roman" panose="02020603050405020304" pitchFamily="18" charset="0"/>
              </a:rPr>
              <a:t> </a:t>
            </a:r>
            <a:r>
              <a:rPr lang="en-US" sz="1200" dirty="0" smtClean="0">
                <a:solidFill>
                  <a:schemeClr val="tx1"/>
                </a:solidFill>
                <a:latin typeface="Times New Roman" panose="02020603050405020304" pitchFamily="18" charset="0"/>
                <a:cs typeface="Times New Roman" panose="02020603050405020304" pitchFamily="18" charset="0"/>
              </a:rPr>
              <a:t>         </a:t>
            </a:r>
            <a:r>
              <a:rPr lang="en-US" sz="1200" dirty="0" err="1" smtClean="0">
                <a:solidFill>
                  <a:schemeClr val="tx1"/>
                </a:solidFill>
                <a:latin typeface="Times New Roman" panose="02020603050405020304" pitchFamily="18" charset="0"/>
                <a:cs typeface="Times New Roman" panose="02020603050405020304" pitchFamily="18" charset="0"/>
              </a:rPr>
              <a:t>typeArray</a:t>
            </a:r>
            <a:r>
              <a:rPr lang="en-US" sz="1200" dirty="0" smtClean="0">
                <a:solidFill>
                  <a:schemeClr val="tx1"/>
                </a:solidFill>
                <a:latin typeface="Times New Roman" panose="02020603050405020304" pitchFamily="18" charset="0"/>
                <a:cs typeface="Times New Roman" panose="02020603050405020304" pitchFamily="18" charset="0"/>
              </a:rPr>
              <a:t>[1] is true (file is RNA)</a:t>
            </a:r>
          </a:p>
          <a:p>
            <a:pPr marL="0" indent="0">
              <a:lnSpc>
                <a:spcPct val="120000"/>
              </a:lnSpc>
              <a:spcBef>
                <a:spcPts val="0"/>
              </a:spcBef>
              <a:spcAft>
                <a:spcPts val="0"/>
              </a:spcAft>
              <a:buNone/>
            </a:pPr>
            <a:r>
              <a:rPr lang="en-US" sz="1200" dirty="0" smtClean="0">
                <a:solidFill>
                  <a:schemeClr val="tx1"/>
                </a:solidFill>
                <a:latin typeface="Times New Roman" panose="02020603050405020304" pitchFamily="18" charset="0"/>
                <a:cs typeface="Times New Roman" panose="02020603050405020304" pitchFamily="18" charset="0"/>
              </a:rPr>
              <a:t>     Else</a:t>
            </a:r>
            <a:endParaRPr lang="en-US" sz="1200" dirty="0">
              <a:solidFill>
                <a:schemeClr val="tx1"/>
              </a:solidFill>
              <a:latin typeface="Times New Roman" panose="02020603050405020304" pitchFamily="18" charset="0"/>
              <a:cs typeface="Times New Roman" panose="02020603050405020304" pitchFamily="18" charset="0"/>
            </a:endParaRPr>
          </a:p>
          <a:p>
            <a:pPr marL="0" indent="0">
              <a:lnSpc>
                <a:spcPct val="120000"/>
              </a:lnSpc>
              <a:spcBef>
                <a:spcPts val="0"/>
              </a:spcBef>
              <a:spcAft>
                <a:spcPts val="0"/>
              </a:spcAft>
              <a:buNone/>
            </a:pPr>
            <a:r>
              <a:rPr lang="en-US" sz="1200" dirty="0" smtClean="0">
                <a:solidFill>
                  <a:schemeClr val="tx1"/>
                </a:solidFill>
                <a:latin typeface="Times New Roman" panose="02020603050405020304" pitchFamily="18" charset="0"/>
                <a:cs typeface="Times New Roman" panose="02020603050405020304" pitchFamily="18" charset="0"/>
              </a:rPr>
              <a:t>          </a:t>
            </a:r>
            <a:r>
              <a:rPr lang="en-US" sz="1200" dirty="0" err="1" smtClean="0">
                <a:solidFill>
                  <a:schemeClr val="tx1"/>
                </a:solidFill>
                <a:latin typeface="Times New Roman" panose="02020603050405020304" pitchFamily="18" charset="0"/>
                <a:cs typeface="Times New Roman" panose="02020603050405020304" pitchFamily="18" charset="0"/>
              </a:rPr>
              <a:t>typeArray</a:t>
            </a:r>
            <a:r>
              <a:rPr lang="en-US" sz="1200" dirty="0" smtClean="0">
                <a:solidFill>
                  <a:schemeClr val="tx1"/>
                </a:solidFill>
                <a:latin typeface="Times New Roman" panose="02020603050405020304" pitchFamily="18" charset="0"/>
                <a:cs typeface="Times New Roman" panose="02020603050405020304" pitchFamily="18" charset="0"/>
              </a:rPr>
              <a:t>[0</a:t>
            </a:r>
            <a:r>
              <a:rPr lang="en-US" sz="1200" dirty="0">
                <a:solidFill>
                  <a:schemeClr val="tx1"/>
                </a:solidFill>
                <a:latin typeface="Times New Roman" panose="02020603050405020304" pitchFamily="18" charset="0"/>
                <a:cs typeface="Times New Roman" panose="02020603050405020304" pitchFamily="18" charset="0"/>
              </a:rPr>
              <a:t>] is true (file is DNA</a:t>
            </a:r>
            <a:r>
              <a:rPr lang="en-US" sz="1200" dirty="0" smtClean="0">
                <a:solidFill>
                  <a:schemeClr val="tx1"/>
                </a:solidFill>
                <a:latin typeface="Times New Roman" panose="02020603050405020304" pitchFamily="18" charset="0"/>
                <a:cs typeface="Times New Roman" panose="02020603050405020304" pitchFamily="18" charset="0"/>
              </a:rPr>
              <a:t>)</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6" name="Text Placeholder 5"/>
          <p:cNvSpPr>
            <a:spLocks noGrp="1"/>
          </p:cNvSpPr>
          <p:nvPr>
            <p:ph type="body" sz="quarter" idx="3"/>
          </p:nvPr>
        </p:nvSpPr>
        <p:spPr/>
        <p:txBody>
          <a:bodyPr/>
          <a:lstStyle/>
          <a:p>
            <a:r>
              <a:rPr lang="en-US" b="1" dirty="0" smtClean="0">
                <a:solidFill>
                  <a:schemeClr val="tx1"/>
                </a:solidFill>
              </a:rPr>
              <a:t>BASEs (ACGD </a:t>
            </a:r>
            <a:r>
              <a:rPr lang="en-US" b="1" cap="none" dirty="0" smtClean="0">
                <a:solidFill>
                  <a:schemeClr val="tx1"/>
                </a:solidFill>
              </a:rPr>
              <a:t>Etc.</a:t>
            </a:r>
            <a:r>
              <a:rPr lang="en-US" b="1" dirty="0" smtClean="0">
                <a:solidFill>
                  <a:schemeClr val="tx1"/>
                </a:solidFill>
              </a:rPr>
              <a:t>)</a:t>
            </a:r>
            <a:endParaRPr lang="en-US" b="1" dirty="0">
              <a:solidFill>
                <a:schemeClr val="tx1"/>
              </a:solidFill>
            </a:endParaRPr>
          </a:p>
        </p:txBody>
      </p:sp>
      <p:pic>
        <p:nvPicPr>
          <p:cNvPr id="9" name="Content Placeholder 8"/>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4664075" y="2438400"/>
            <a:ext cx="3702050" cy="3351687"/>
          </a:xfrm>
        </p:spPr>
      </p:pic>
      <p:sp>
        <p:nvSpPr>
          <p:cNvPr id="5" name="Slide Number Placeholder 4"/>
          <p:cNvSpPr>
            <a:spLocks noGrp="1"/>
          </p:cNvSpPr>
          <p:nvPr>
            <p:ph type="sldNum" sz="quarter" idx="12"/>
          </p:nvPr>
        </p:nvSpPr>
        <p:spPr/>
        <p:txBody>
          <a:bodyPr/>
          <a:lstStyle/>
          <a:p>
            <a:fld id="{8AD668F5-6BE9-42B2-89D8-E57480DDCA9A}" type="slidenum">
              <a:rPr lang="en-US" altLang="en-US" smtClean="0"/>
              <a:pPr/>
              <a:t>17</a:t>
            </a:fld>
            <a:endParaRPr lang="en-US" altLang="en-US"/>
          </a:p>
        </p:txBody>
      </p:sp>
    </p:spTree>
    <p:extLst>
      <p:ext uri="{BB962C8B-B14F-4D97-AF65-F5344CB8AC3E}">
        <p14:creationId xmlns:p14="http://schemas.microsoft.com/office/powerpoint/2010/main" val="3568211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25643"/>
            <a:ext cx="7543800" cy="1450757"/>
          </a:xfrm>
        </p:spPr>
        <p:txBody>
          <a:bodyPr/>
          <a:lstStyle/>
          <a:p>
            <a:r>
              <a:rPr lang="en-US" dirty="0" smtClean="0"/>
              <a:t>Test Cases</a:t>
            </a:r>
            <a:endParaRPr lang="en-US" dirty="0"/>
          </a:p>
        </p:txBody>
      </p:sp>
      <p:pic>
        <p:nvPicPr>
          <p:cNvPr id="4" name="Content Placeholder 3"/>
          <p:cNvPicPr>
            <a:picLocks noGrp="1" noChangeAspect="1"/>
          </p:cNvPicPr>
          <p:nvPr>
            <p:ph idx="1"/>
          </p:nvPr>
        </p:nvPicPr>
        <p:blipFill>
          <a:blip r:embed="rId3"/>
          <a:stretch>
            <a:fillRect/>
          </a:stretch>
        </p:blipFill>
        <p:spPr>
          <a:xfrm>
            <a:off x="914400" y="1871803"/>
            <a:ext cx="7452359" cy="4376597"/>
          </a:xfrm>
          <a:prstGeom prst="rect">
            <a:avLst/>
          </a:prstGeom>
        </p:spPr>
      </p:pic>
      <p:sp>
        <p:nvSpPr>
          <p:cNvPr id="6" name="Slide Number Placeholder 5"/>
          <p:cNvSpPr>
            <a:spLocks noGrp="1"/>
          </p:cNvSpPr>
          <p:nvPr>
            <p:ph type="sldNum" sz="quarter" idx="12"/>
          </p:nvPr>
        </p:nvSpPr>
        <p:spPr/>
        <p:txBody>
          <a:bodyPr/>
          <a:lstStyle/>
          <a:p>
            <a:fld id="{8AD668F5-6BE9-42B2-89D8-E57480DDCA9A}" type="slidenum">
              <a:rPr lang="en-US" altLang="en-US" smtClean="0"/>
              <a:pPr/>
              <a:t>18</a:t>
            </a:fld>
            <a:endParaRPr lang="en-US" altLang="en-US"/>
          </a:p>
        </p:txBody>
      </p:sp>
    </p:spTree>
    <p:extLst>
      <p:ext uri="{BB962C8B-B14F-4D97-AF65-F5344CB8AC3E}">
        <p14:creationId xmlns:p14="http://schemas.microsoft.com/office/powerpoint/2010/main" val="21641044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25643"/>
            <a:ext cx="7543800" cy="1450757"/>
          </a:xfrm>
        </p:spPr>
        <p:txBody>
          <a:bodyPr/>
          <a:lstStyle/>
          <a:p>
            <a:r>
              <a:rPr lang="en-US" dirty="0" smtClean="0"/>
              <a:t>Test Cases</a:t>
            </a:r>
            <a:endParaRPr lang="en-US" dirty="0"/>
          </a:p>
        </p:txBody>
      </p:sp>
      <p:pic>
        <p:nvPicPr>
          <p:cNvPr id="7" name="Content Placeholder 6"/>
          <p:cNvPicPr>
            <a:picLocks noGrp="1" noChangeAspect="1"/>
          </p:cNvPicPr>
          <p:nvPr>
            <p:ph idx="1"/>
          </p:nvPr>
        </p:nvPicPr>
        <p:blipFill>
          <a:blip r:embed="rId3"/>
          <a:stretch>
            <a:fillRect/>
          </a:stretch>
        </p:blipFill>
        <p:spPr>
          <a:xfrm>
            <a:off x="914400" y="1905000"/>
            <a:ext cx="7472516" cy="4389737"/>
          </a:xfrm>
          <a:prstGeom prst="rect">
            <a:avLst/>
          </a:prstGeom>
        </p:spPr>
      </p:pic>
      <p:sp>
        <p:nvSpPr>
          <p:cNvPr id="9" name="Slide Number Placeholder 8"/>
          <p:cNvSpPr>
            <a:spLocks noGrp="1"/>
          </p:cNvSpPr>
          <p:nvPr>
            <p:ph type="sldNum" sz="quarter" idx="12"/>
          </p:nvPr>
        </p:nvSpPr>
        <p:spPr/>
        <p:txBody>
          <a:bodyPr/>
          <a:lstStyle/>
          <a:p>
            <a:fld id="{8AD668F5-6BE9-42B2-89D8-E57480DDCA9A}" type="slidenum">
              <a:rPr lang="en-US" altLang="en-US" smtClean="0"/>
              <a:pPr/>
              <a:t>19</a:t>
            </a:fld>
            <a:endParaRPr lang="en-US" altLang="en-US"/>
          </a:p>
        </p:txBody>
      </p:sp>
    </p:spTree>
    <p:extLst>
      <p:ext uri="{BB962C8B-B14F-4D97-AF65-F5344CB8AC3E}">
        <p14:creationId xmlns:p14="http://schemas.microsoft.com/office/powerpoint/2010/main" val="15745674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838815" y="1469"/>
            <a:ext cx="7543800" cy="1450757"/>
          </a:xfrm>
        </p:spPr>
        <p:txBody>
          <a:bodyPr/>
          <a:lstStyle/>
          <a:p>
            <a:r>
              <a:rPr lang="en-US" altLang="en-US" dirty="0">
                <a:ea typeface="ＭＳ Ｐゴシック" pitchFamily="34" charset="-128"/>
              </a:rPr>
              <a:t>Problem </a:t>
            </a:r>
            <a:r>
              <a:rPr lang="en-US" altLang="en-US" dirty="0" smtClean="0">
                <a:ea typeface="ＭＳ Ｐゴシック" pitchFamily="34" charset="-128"/>
              </a:rPr>
              <a:t>definition</a:t>
            </a:r>
          </a:p>
        </p:txBody>
      </p:sp>
      <p:sp>
        <p:nvSpPr>
          <p:cNvPr id="3" name="Content Placeholder 2"/>
          <p:cNvSpPr>
            <a:spLocks noGrp="1"/>
          </p:cNvSpPr>
          <p:nvPr>
            <p:ph idx="1"/>
          </p:nvPr>
        </p:nvSpPr>
        <p:spPr>
          <a:xfrm>
            <a:off x="759184" y="1905000"/>
            <a:ext cx="7583487" cy="4208463"/>
          </a:xfrm>
        </p:spPr>
        <p:txBody>
          <a:bodyPr/>
          <a:lstStyle/>
          <a:p>
            <a:pPr>
              <a:defRPr/>
            </a:pPr>
            <a:r>
              <a:rPr lang="en-US" sz="1800" dirty="0" smtClean="0"/>
              <a:t>Whole Project:</a:t>
            </a:r>
          </a:p>
          <a:p>
            <a:pPr lvl="1">
              <a:defRPr/>
            </a:pPr>
            <a:r>
              <a:rPr lang="is-IS" sz="1600" dirty="0" smtClean="0"/>
              <a:t>This project intended to create a framework designed to help Biomedical Researchers by offering specific tools and methods for genomic data processing.</a:t>
            </a:r>
          </a:p>
          <a:p>
            <a:pPr lvl="1">
              <a:defRPr/>
            </a:pPr>
            <a:r>
              <a:rPr lang="is-IS" sz="1600" dirty="0" smtClean="0"/>
              <a:t>These tools should handle extensively large genome data to ease tasks that is otherwise considered tedious and can take a very long time to be completed, such as using Microsoft Excel to process genome files.</a:t>
            </a:r>
          </a:p>
          <a:p>
            <a:pPr lvl="1">
              <a:defRPr/>
            </a:pPr>
            <a:r>
              <a:rPr lang="is-IS" sz="1600" dirty="0" smtClean="0"/>
              <a:t>Hence GenomePro aim to facilitate the use of these tools by creating a web application that offers portability and security.</a:t>
            </a:r>
          </a:p>
          <a:p>
            <a:pPr>
              <a:defRPr/>
            </a:pPr>
            <a:r>
              <a:rPr lang="is-IS" sz="1800" dirty="0" smtClean="0"/>
              <a:t>My Part:</a:t>
            </a:r>
          </a:p>
          <a:p>
            <a:pPr lvl="1">
              <a:defRPr/>
            </a:pPr>
            <a:r>
              <a:rPr lang="is-IS" sz="1600" dirty="0" smtClean="0"/>
              <a:t>System Design</a:t>
            </a:r>
          </a:p>
          <a:p>
            <a:pPr lvl="1">
              <a:defRPr/>
            </a:pPr>
            <a:r>
              <a:rPr lang="is-IS" sz="1600" dirty="0" smtClean="0"/>
              <a:t>Front End Development</a:t>
            </a:r>
          </a:p>
          <a:p>
            <a:pPr lvl="1">
              <a:defRPr/>
            </a:pPr>
            <a:r>
              <a:rPr lang="is-IS" sz="1600" dirty="0" smtClean="0"/>
              <a:t>C Programs (File Validator, Unique Sequences, Repeated Sequences)</a:t>
            </a:r>
          </a:p>
          <a:p>
            <a:pPr lvl="1">
              <a:defRPr/>
            </a:pPr>
            <a:r>
              <a:rPr lang="is-IS" sz="1600" dirty="0" smtClean="0"/>
              <a:t>Verification (Automation via Selenium IDE)</a:t>
            </a:r>
          </a:p>
          <a:p>
            <a:pPr lvl="1">
              <a:defRPr/>
            </a:pPr>
            <a:r>
              <a:rPr lang="is-IS" sz="1600" dirty="0" smtClean="0"/>
              <a:t>Documentation</a:t>
            </a:r>
          </a:p>
          <a:p>
            <a:pPr lvl="1">
              <a:defRPr/>
            </a:pPr>
            <a:endParaRPr lang="en-US" sz="1600" dirty="0" smtClean="0"/>
          </a:p>
        </p:txBody>
      </p:sp>
      <p:sp>
        <p:nvSpPr>
          <p:cNvPr id="4" name="Slide Number Placeholder 3"/>
          <p:cNvSpPr>
            <a:spLocks noGrp="1"/>
          </p:cNvSpPr>
          <p:nvPr>
            <p:ph type="sldNum" sz="quarter" idx="12"/>
          </p:nvPr>
        </p:nvSpPr>
        <p:spPr/>
        <p:txBody>
          <a:bodyPr/>
          <a:lstStyle/>
          <a:p>
            <a:fld id="{8AD668F5-6BE9-42B2-89D8-E57480DDCA9A}" type="slidenum">
              <a:rPr lang="en-US" altLang="en-US" smtClean="0"/>
              <a:pPr/>
              <a:t>2</a:t>
            </a:fld>
            <a:endParaRPr lang="en-US" alt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Autofit/>
          </a:bodyPr>
          <a:lstStyle/>
          <a:p>
            <a:pPr>
              <a:lnSpc>
                <a:spcPct val="100000"/>
              </a:lnSpc>
              <a:spcBef>
                <a:spcPts val="0"/>
              </a:spcBef>
              <a:spcAft>
                <a:spcPts val="0"/>
              </a:spcAft>
            </a:pPr>
            <a:r>
              <a:rPr lang="en-US" altLang="en-US" sz="1800" dirty="0" err="1">
                <a:solidFill>
                  <a:schemeClr val="tx1"/>
                </a:solidFill>
                <a:latin typeface="Times New Roman" panose="02020603050405020304" pitchFamily="18" charset="0"/>
                <a:ea typeface="Verdana" panose="020B0604030504040204" pitchFamily="34" charset="0"/>
                <a:cs typeface="Times New Roman" panose="02020603050405020304" pitchFamily="18" charset="0"/>
              </a:rPr>
              <a:t>GenomePro</a:t>
            </a:r>
            <a:r>
              <a:rPr lang="en-US" altLang="en-US" sz="1800" dirty="0">
                <a:solidFill>
                  <a:schemeClr val="tx1"/>
                </a:solidFill>
                <a:latin typeface="Times New Roman" panose="02020603050405020304" pitchFamily="18" charset="0"/>
                <a:ea typeface="Verdana" panose="020B0604030504040204" pitchFamily="34" charset="0"/>
                <a:cs typeface="Times New Roman" panose="02020603050405020304" pitchFamily="18" charset="0"/>
              </a:rPr>
              <a:t> 2.0 </a:t>
            </a:r>
            <a:r>
              <a:rPr lang="en-US" altLang="en-US" sz="1800" dirty="0" smtClean="0">
                <a:solidFill>
                  <a:schemeClr val="tx1"/>
                </a:solidFill>
                <a:latin typeface="Times New Roman" panose="02020603050405020304" pitchFamily="18" charset="0"/>
                <a:ea typeface="Verdana" panose="020B0604030504040204" pitchFamily="34" charset="0"/>
                <a:cs typeface="Times New Roman" panose="02020603050405020304" pitchFamily="18" charset="0"/>
              </a:rPr>
              <a:t>conveys </a:t>
            </a:r>
            <a:r>
              <a:rPr lang="en-US" altLang="en-US" sz="1800" dirty="0">
                <a:solidFill>
                  <a:schemeClr val="tx1"/>
                </a:solidFill>
                <a:latin typeface="Times New Roman" panose="02020603050405020304" pitchFamily="18" charset="0"/>
                <a:ea typeface="Verdana" panose="020B0604030504040204" pitchFamily="34" charset="0"/>
                <a:cs typeface="Times New Roman" panose="02020603050405020304" pitchFamily="18" charset="0"/>
              </a:rPr>
              <a:t>a well-structured programming framework </a:t>
            </a:r>
            <a:r>
              <a:rPr lang="en-US" altLang="en-US" sz="1800" dirty="0" smtClean="0">
                <a:solidFill>
                  <a:schemeClr val="tx1"/>
                </a:solidFill>
                <a:latin typeface="Times New Roman" panose="02020603050405020304" pitchFamily="18" charset="0"/>
                <a:ea typeface="Verdana" panose="020B0604030504040204" pitchFamily="34" charset="0"/>
                <a:cs typeface="Times New Roman" panose="02020603050405020304" pitchFamily="18" charset="0"/>
              </a:rPr>
              <a:t>via a web service that is designed to deliver efficient </a:t>
            </a:r>
            <a:r>
              <a:rPr lang="en-US" altLang="en-US" sz="1800" dirty="0">
                <a:solidFill>
                  <a:schemeClr val="tx1"/>
                </a:solidFill>
                <a:latin typeface="Times New Roman" panose="02020603050405020304" pitchFamily="18" charset="0"/>
                <a:ea typeface="Verdana" panose="020B0604030504040204" pitchFamily="34" charset="0"/>
                <a:cs typeface="Times New Roman" panose="02020603050405020304" pitchFamily="18" charset="0"/>
              </a:rPr>
              <a:t>and robust analysis tools for next generations genome </a:t>
            </a:r>
            <a:r>
              <a:rPr lang="en-US" altLang="en-US" sz="1800" dirty="0" err="1" smtClean="0">
                <a:solidFill>
                  <a:schemeClr val="tx1"/>
                </a:solidFill>
                <a:latin typeface="Times New Roman" panose="02020603050405020304" pitchFamily="18" charset="0"/>
                <a:ea typeface="Verdana" panose="020B0604030504040204" pitchFamily="34" charset="0"/>
                <a:cs typeface="Times New Roman" panose="02020603050405020304" pitchFamily="18" charset="0"/>
              </a:rPr>
              <a:t>sequencers.These</a:t>
            </a:r>
            <a:r>
              <a:rPr lang="en-US" altLang="en-US" sz="1800" dirty="0" smtClean="0">
                <a:solidFill>
                  <a:schemeClr val="tx1"/>
                </a:solidFill>
                <a:latin typeface="Times New Roman" panose="02020603050405020304" pitchFamily="18" charset="0"/>
                <a:ea typeface="Verdana" panose="020B0604030504040204" pitchFamily="34" charset="0"/>
                <a:cs typeface="Times New Roman" panose="02020603050405020304" pitchFamily="18" charset="0"/>
              </a:rPr>
              <a:t> tools were created to </a:t>
            </a:r>
            <a:r>
              <a:rPr lang="en-US" altLang="en-US" sz="1800" dirty="0">
                <a:solidFill>
                  <a:schemeClr val="tx1"/>
                </a:solidFill>
                <a:latin typeface="Times New Roman" panose="02020603050405020304" pitchFamily="18" charset="0"/>
                <a:ea typeface="Verdana" panose="020B0604030504040204" pitchFamily="34" charset="0"/>
                <a:cs typeface="Times New Roman" panose="02020603050405020304" pitchFamily="18" charset="0"/>
              </a:rPr>
              <a:t>provide </a:t>
            </a:r>
            <a:r>
              <a:rPr lang="en-US" altLang="en-US" sz="1800" dirty="0" smtClean="0">
                <a:solidFill>
                  <a:schemeClr val="tx1"/>
                </a:solidFill>
                <a:latin typeface="Times New Roman" panose="02020603050405020304" pitchFamily="18" charset="0"/>
                <a:ea typeface="Verdana" panose="020B0604030504040204" pitchFamily="34" charset="0"/>
                <a:cs typeface="Times New Roman" panose="02020603050405020304" pitchFamily="18" charset="0"/>
              </a:rPr>
              <a:t>Biomedical Researchers the power to process very extensively large genome files.</a:t>
            </a:r>
          </a:p>
          <a:p>
            <a:pPr>
              <a:lnSpc>
                <a:spcPct val="100000"/>
              </a:lnSpc>
              <a:spcBef>
                <a:spcPts val="0"/>
              </a:spcBef>
              <a:spcAft>
                <a:spcPts val="0"/>
              </a:spcAft>
            </a:pPr>
            <a:r>
              <a:rPr lang="en-US" altLang="en-US" sz="1800" dirty="0" smtClean="0">
                <a:solidFill>
                  <a:schemeClr val="tx1"/>
                </a:solidFill>
                <a:latin typeface="Times New Roman" panose="02020603050405020304" pitchFamily="18" charset="0"/>
                <a:ea typeface="Verdana" panose="020B0604030504040204" pitchFamily="34" charset="0"/>
                <a:cs typeface="Times New Roman" panose="02020603050405020304" pitchFamily="18" charset="0"/>
              </a:rPr>
              <a:t> </a:t>
            </a:r>
          </a:p>
          <a:p>
            <a:pPr>
              <a:lnSpc>
                <a:spcPct val="100000"/>
              </a:lnSpc>
              <a:spcBef>
                <a:spcPts val="0"/>
              </a:spcBef>
              <a:spcAft>
                <a:spcPts val="0"/>
              </a:spcAft>
            </a:pPr>
            <a:r>
              <a:rPr lang="en-US" altLang="en-US" sz="1800" dirty="0" smtClean="0">
                <a:solidFill>
                  <a:schemeClr val="tx1"/>
                </a:solidFill>
                <a:latin typeface="Times New Roman" panose="02020603050405020304" pitchFamily="18" charset="0"/>
                <a:ea typeface="Verdana" panose="020B0604030504040204" pitchFamily="34" charset="0"/>
                <a:cs typeface="Times New Roman" panose="02020603050405020304" pitchFamily="18" charset="0"/>
              </a:rPr>
              <a:t>The learning opportunity during the project and the collaborative work with Guido Ruiz, my team member, was tremendously appreciated. While there is more room for improvement to the site, I believe that I have successfully accomplished what was assigned to me during the project. </a:t>
            </a:r>
          </a:p>
          <a:p>
            <a:pPr>
              <a:lnSpc>
                <a:spcPct val="100000"/>
              </a:lnSpc>
              <a:spcBef>
                <a:spcPts val="0"/>
              </a:spcBef>
              <a:spcAft>
                <a:spcPts val="0"/>
              </a:spcAft>
            </a:pPr>
            <a:endParaRPr lang="en-US" sz="1800" dirty="0" smtClean="0">
              <a:solidFill>
                <a:schemeClr val="tx1"/>
              </a:solidFill>
              <a:latin typeface="Times New Roman" panose="02020603050405020304" pitchFamily="18" charset="0"/>
              <a:cs typeface="Times New Roman" panose="02020603050405020304" pitchFamily="18" charset="0"/>
            </a:endParaRPr>
          </a:p>
          <a:p>
            <a:pPr>
              <a:lnSpc>
                <a:spcPct val="100000"/>
              </a:lnSpc>
              <a:spcBef>
                <a:spcPts val="0"/>
              </a:spcBef>
              <a:spcAft>
                <a:spcPts val="0"/>
              </a:spcAft>
            </a:pPr>
            <a:r>
              <a:rPr lang="en-US" sz="1800" dirty="0" smtClean="0">
                <a:solidFill>
                  <a:schemeClr val="tx1"/>
                </a:solidFill>
                <a:latin typeface="Times New Roman" panose="02020603050405020304" pitchFamily="18" charset="0"/>
                <a:cs typeface="Times New Roman" panose="02020603050405020304" pitchFamily="18" charset="0"/>
              </a:rPr>
              <a:t>Mardoqueu Mesquita </a:t>
            </a:r>
          </a:p>
          <a:p>
            <a:pPr>
              <a:lnSpc>
                <a:spcPct val="100000"/>
              </a:lnSpc>
              <a:spcBef>
                <a:spcPts val="0"/>
              </a:spcBef>
              <a:spcAft>
                <a:spcPts val="0"/>
              </a:spcAft>
            </a:pPr>
            <a:r>
              <a:rPr lang="en-US" sz="1800" dirty="0" smtClean="0">
                <a:solidFill>
                  <a:schemeClr val="tx1"/>
                </a:solidFill>
                <a:latin typeface="Times New Roman" panose="02020603050405020304" pitchFamily="18" charset="0"/>
                <a:cs typeface="Times New Roman" panose="02020603050405020304" pitchFamily="18" charset="0"/>
                <a:hlinkClick r:id="rId3"/>
              </a:rPr>
              <a:t>mmesq001@fiu.edu</a:t>
            </a:r>
            <a:endParaRPr lang="en-US" sz="1800" dirty="0" smtClean="0">
              <a:solidFill>
                <a:schemeClr val="tx1"/>
              </a:solidFill>
              <a:latin typeface="Times New Roman" panose="02020603050405020304" pitchFamily="18" charset="0"/>
              <a:cs typeface="Times New Roman" panose="02020603050405020304" pitchFamily="18" charset="0"/>
            </a:endParaRPr>
          </a:p>
          <a:p>
            <a:pPr>
              <a:lnSpc>
                <a:spcPct val="100000"/>
              </a:lnSpc>
              <a:spcBef>
                <a:spcPts val="0"/>
              </a:spcBef>
              <a:spcAft>
                <a:spcPts val="0"/>
              </a:spcAft>
            </a:pPr>
            <a:endParaRPr lang="en-US" sz="1800" dirty="0">
              <a:solidFill>
                <a:schemeClr val="tx1"/>
              </a:solidFill>
              <a:latin typeface="Times New Roman" panose="02020603050405020304" pitchFamily="18" charset="0"/>
              <a:cs typeface="Times New Roman" panose="02020603050405020304" pitchFamily="18" charset="0"/>
            </a:endParaRPr>
          </a:p>
          <a:p>
            <a:pPr>
              <a:lnSpc>
                <a:spcPct val="100000"/>
              </a:lnSpc>
              <a:spcBef>
                <a:spcPts val="0"/>
              </a:spcBef>
              <a:spcAft>
                <a:spcPts val="0"/>
              </a:spcAft>
            </a:pPr>
            <a:r>
              <a:rPr lang="en-US" sz="1800" dirty="0" smtClean="0">
                <a:solidFill>
                  <a:schemeClr val="tx1"/>
                </a:solidFill>
                <a:latin typeface="Times New Roman" panose="02020603050405020304" pitchFamily="18" charset="0"/>
                <a:cs typeface="Times New Roman" panose="02020603050405020304" pitchFamily="18" charset="0"/>
              </a:rPr>
              <a:t>Thank you for your attention!</a:t>
            </a:r>
          </a:p>
          <a:p>
            <a:pPr>
              <a:lnSpc>
                <a:spcPct val="100000"/>
              </a:lnSpc>
              <a:spcBef>
                <a:spcPts val="0"/>
              </a:spcBef>
              <a:spcAft>
                <a:spcPts val="0"/>
              </a:spcAft>
            </a:pPr>
            <a:endParaRPr lang="en-US" sz="1800" dirty="0" smtClean="0">
              <a:solidFill>
                <a:schemeClr val="tx1"/>
              </a:solidFill>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8AD668F5-6BE9-42B2-89D8-E57480DDCA9A}" type="slidenum">
              <a:rPr lang="en-US" altLang="en-US" smtClean="0"/>
              <a:pPr/>
              <a:t>20</a:t>
            </a:fld>
            <a:endParaRPr lang="en-US" altLang="en-US"/>
          </a:p>
        </p:txBody>
      </p:sp>
    </p:spTree>
    <p:extLst>
      <p:ext uri="{BB962C8B-B14F-4D97-AF65-F5344CB8AC3E}">
        <p14:creationId xmlns:p14="http://schemas.microsoft.com/office/powerpoint/2010/main" val="9778740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2039"/>
            <a:ext cx="7543800" cy="746761"/>
          </a:xfrm>
        </p:spPr>
        <p:txBody>
          <a:bodyPr/>
          <a:lstStyle/>
          <a:p>
            <a:r>
              <a:rPr lang="en-US" dirty="0" smtClean="0"/>
              <a:t>Gantt Chart</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33400" y="914400"/>
            <a:ext cx="8239431" cy="5798889"/>
          </a:xfrm>
        </p:spPr>
      </p:pic>
      <p:sp>
        <p:nvSpPr>
          <p:cNvPr id="6" name="Slide Number Placeholder 5"/>
          <p:cNvSpPr>
            <a:spLocks noGrp="1"/>
          </p:cNvSpPr>
          <p:nvPr>
            <p:ph type="sldNum" sz="quarter" idx="12"/>
          </p:nvPr>
        </p:nvSpPr>
        <p:spPr/>
        <p:txBody>
          <a:bodyPr/>
          <a:lstStyle/>
          <a:p>
            <a:fld id="{8AD668F5-6BE9-42B2-89D8-E57480DDCA9A}" type="slidenum">
              <a:rPr lang="en-US" altLang="en-US" smtClean="0"/>
              <a:pPr/>
              <a:t>3</a:t>
            </a:fld>
            <a:endParaRPr lang="en-US" altLang="en-US"/>
          </a:p>
        </p:txBody>
      </p:sp>
    </p:spTree>
    <p:extLst>
      <p:ext uri="{BB962C8B-B14F-4D97-AF65-F5344CB8AC3E}">
        <p14:creationId xmlns:p14="http://schemas.microsoft.com/office/powerpoint/2010/main" val="38354475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User </a:t>
            </a:r>
            <a:r>
              <a:rPr lang="en-US" dirty="0" smtClean="0"/>
              <a:t>Stories</a:t>
            </a:r>
            <a:endParaRPr lang="en-US" dirty="0"/>
          </a:p>
        </p:txBody>
      </p:sp>
      <p:sp>
        <p:nvSpPr>
          <p:cNvPr id="3" name="Content Placeholder 2"/>
          <p:cNvSpPr>
            <a:spLocks noGrp="1"/>
          </p:cNvSpPr>
          <p:nvPr>
            <p:ph idx="1"/>
          </p:nvPr>
        </p:nvSpPr>
        <p:spPr>
          <a:xfrm>
            <a:off x="845574" y="1907458"/>
            <a:ext cx="3711186" cy="4264742"/>
          </a:xfrm>
        </p:spPr>
        <p:txBody>
          <a:bodyPr>
            <a:noAutofit/>
          </a:bodyPr>
          <a:lstStyle/>
          <a:p>
            <a:r>
              <a:rPr lang="en-US" sz="1400" b="1" u="sng" dirty="0"/>
              <a:t># 231 – Modify Existing Forgot Password Feature</a:t>
            </a:r>
            <a:endParaRPr lang="en-US" sz="1400" dirty="0"/>
          </a:p>
          <a:p>
            <a:r>
              <a:rPr lang="en-US" sz="1400" b="1" u="sng" dirty="0"/>
              <a:t># 232 – Modify Existing Register Page</a:t>
            </a:r>
            <a:endParaRPr lang="en-US" sz="1400" dirty="0"/>
          </a:p>
          <a:p>
            <a:r>
              <a:rPr lang="en-US" sz="1400" b="1" u="sng" dirty="0" smtClean="0">
                <a:solidFill>
                  <a:srgbClr val="0000B4"/>
                </a:solidFill>
              </a:rPr>
              <a:t># 233 – Modify </a:t>
            </a:r>
            <a:r>
              <a:rPr lang="en-US" sz="1400" b="1" u="sng" dirty="0">
                <a:solidFill>
                  <a:srgbClr val="0000B4"/>
                </a:solidFill>
              </a:rPr>
              <a:t>Existing Login </a:t>
            </a:r>
            <a:r>
              <a:rPr lang="en-US" sz="1400" b="1" u="sng" dirty="0" smtClean="0">
                <a:solidFill>
                  <a:srgbClr val="0000B4"/>
                </a:solidFill>
              </a:rPr>
              <a:t>Feature</a:t>
            </a:r>
          </a:p>
          <a:p>
            <a:r>
              <a:rPr lang="en-US" sz="1400" b="1" u="sng" dirty="0"/>
              <a:t># 234 – Modify Existing Submission </a:t>
            </a:r>
            <a:r>
              <a:rPr lang="en-US" sz="1400" b="1" u="sng" dirty="0" smtClean="0"/>
              <a:t>Feature</a:t>
            </a:r>
          </a:p>
          <a:p>
            <a:r>
              <a:rPr lang="en-US" sz="1400" b="1" u="sng" dirty="0"/>
              <a:t># 235 – Change results from Email to FTP</a:t>
            </a:r>
            <a:endParaRPr lang="en-US" sz="1400" dirty="0"/>
          </a:p>
          <a:p>
            <a:r>
              <a:rPr lang="en-US" sz="1400" b="1" u="sng" dirty="0" smtClean="0"/>
              <a:t># </a:t>
            </a:r>
            <a:r>
              <a:rPr lang="en-US" sz="1400" b="1" u="sng" dirty="0"/>
              <a:t>236 – Modify Existing Task Selecting Feature</a:t>
            </a:r>
            <a:endParaRPr lang="en-US" sz="1400" dirty="0"/>
          </a:p>
          <a:p>
            <a:r>
              <a:rPr lang="en-US" sz="1400" b="1" u="sng" dirty="0"/>
              <a:t># 237 – Modify Existing About Page</a:t>
            </a:r>
            <a:endParaRPr lang="en-US" sz="1400" dirty="0"/>
          </a:p>
          <a:p>
            <a:r>
              <a:rPr lang="en-US" sz="1400" b="1" u="sng" dirty="0"/>
              <a:t># 238 – Modify Existing Profile Page</a:t>
            </a:r>
            <a:endParaRPr lang="en-US" sz="1400" dirty="0"/>
          </a:p>
          <a:p>
            <a:r>
              <a:rPr lang="en-US" sz="1400" b="1" u="sng" dirty="0" smtClean="0"/>
              <a:t># </a:t>
            </a:r>
            <a:r>
              <a:rPr lang="en-US" sz="1400" b="1" u="sng" dirty="0"/>
              <a:t>239 – Modify Existing Home </a:t>
            </a:r>
            <a:r>
              <a:rPr lang="en-US" sz="1400" b="1" u="sng" dirty="0" smtClean="0"/>
              <a:t>Page</a:t>
            </a:r>
          </a:p>
          <a:p>
            <a:r>
              <a:rPr lang="en-US" sz="1400" b="1" u="sng" dirty="0" smtClean="0">
                <a:solidFill>
                  <a:srgbClr val="0000B4"/>
                </a:solidFill>
              </a:rPr>
              <a:t># </a:t>
            </a:r>
            <a:r>
              <a:rPr lang="en-US" sz="1400" b="1" u="sng" dirty="0">
                <a:solidFill>
                  <a:srgbClr val="0000B4"/>
                </a:solidFill>
              </a:rPr>
              <a:t>243 – Modify Existing Tools </a:t>
            </a:r>
            <a:r>
              <a:rPr lang="en-US" sz="1400" b="1" u="sng" dirty="0" smtClean="0">
                <a:solidFill>
                  <a:srgbClr val="0000B4"/>
                </a:solidFill>
              </a:rPr>
              <a:t>Page</a:t>
            </a:r>
          </a:p>
          <a:p>
            <a:endParaRPr lang="en-US" sz="1200" dirty="0" smtClean="0"/>
          </a:p>
          <a:p>
            <a:endParaRPr lang="en-US" sz="1200" dirty="0"/>
          </a:p>
        </p:txBody>
      </p:sp>
      <p:sp>
        <p:nvSpPr>
          <p:cNvPr id="4" name="Content Placeholder 2"/>
          <p:cNvSpPr txBox="1">
            <a:spLocks/>
          </p:cNvSpPr>
          <p:nvPr/>
        </p:nvSpPr>
        <p:spPr>
          <a:xfrm>
            <a:off x="4648201" y="1907458"/>
            <a:ext cx="3718559" cy="4264742"/>
          </a:xfrm>
          <a:prstGeom prst="rect">
            <a:avLst/>
          </a:prstGeom>
        </p:spPr>
        <p:txBody>
          <a:bodyPr vert="horz" lIns="0" tIns="45720" rIns="0" bIns="45720" rtlCol="0">
            <a:normAutofit fontScale="70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b="1" u="sng" dirty="0">
                <a:solidFill>
                  <a:srgbClr val="0000B4"/>
                </a:solidFill>
              </a:rPr>
              <a:t># 244 - Create File Verification Program</a:t>
            </a:r>
            <a:endParaRPr lang="en-US" dirty="0">
              <a:solidFill>
                <a:srgbClr val="0000B4"/>
              </a:solidFill>
            </a:endParaRPr>
          </a:p>
          <a:p>
            <a:r>
              <a:rPr lang="en-US" b="1" u="sng" dirty="0" smtClean="0"/>
              <a:t># </a:t>
            </a:r>
            <a:r>
              <a:rPr lang="en-US" b="1" u="sng" dirty="0"/>
              <a:t>245 – Create FTP GUI Page</a:t>
            </a:r>
            <a:endParaRPr lang="en-US" dirty="0"/>
          </a:p>
          <a:p>
            <a:r>
              <a:rPr lang="en-US" b="1" u="sng" dirty="0" smtClean="0">
                <a:solidFill>
                  <a:srgbClr val="0000B4"/>
                </a:solidFill>
              </a:rPr>
              <a:t># </a:t>
            </a:r>
            <a:r>
              <a:rPr lang="en-US" b="1" u="sng" dirty="0">
                <a:solidFill>
                  <a:srgbClr val="0000B4"/>
                </a:solidFill>
              </a:rPr>
              <a:t>247 - Create Validation C Program</a:t>
            </a:r>
            <a:endParaRPr lang="en-US" dirty="0">
              <a:solidFill>
                <a:srgbClr val="0000B4"/>
              </a:solidFill>
            </a:endParaRPr>
          </a:p>
          <a:p>
            <a:r>
              <a:rPr lang="en-US" b="1" u="sng" dirty="0" smtClean="0"/>
              <a:t># </a:t>
            </a:r>
            <a:r>
              <a:rPr lang="en-US" b="1" u="sng" dirty="0"/>
              <a:t>248 – Modify Existing History Page</a:t>
            </a:r>
            <a:endParaRPr lang="en-US" dirty="0"/>
          </a:p>
          <a:p>
            <a:r>
              <a:rPr lang="en-US" b="1" u="sng" dirty="0" smtClean="0"/>
              <a:t># </a:t>
            </a:r>
            <a:r>
              <a:rPr lang="en-US" b="1" u="sng" dirty="0"/>
              <a:t>249 – Integrate Genome Signatures </a:t>
            </a:r>
            <a:endParaRPr lang="en-US" b="1" u="sng" dirty="0" smtClean="0"/>
          </a:p>
          <a:p>
            <a:r>
              <a:rPr lang="en-US" b="1" u="sng" dirty="0" smtClean="0">
                <a:solidFill>
                  <a:srgbClr val="0000B4"/>
                </a:solidFill>
              </a:rPr>
              <a:t># </a:t>
            </a:r>
            <a:r>
              <a:rPr lang="en-US" b="1" u="sng" dirty="0">
                <a:solidFill>
                  <a:srgbClr val="0000B4"/>
                </a:solidFill>
              </a:rPr>
              <a:t>250 – Redesign Tools Page</a:t>
            </a:r>
            <a:endParaRPr lang="en-US" dirty="0">
              <a:solidFill>
                <a:srgbClr val="0000B4"/>
              </a:solidFill>
            </a:endParaRPr>
          </a:p>
          <a:p>
            <a:r>
              <a:rPr lang="en-US" b="1" u="sng" dirty="0" smtClean="0">
                <a:solidFill>
                  <a:srgbClr val="0000B4"/>
                </a:solidFill>
              </a:rPr>
              <a:t># 251 – Create Forgot Password Functionality</a:t>
            </a:r>
            <a:endParaRPr lang="en-US" dirty="0" smtClean="0">
              <a:solidFill>
                <a:srgbClr val="0000B4"/>
              </a:solidFill>
            </a:endParaRPr>
          </a:p>
          <a:p>
            <a:r>
              <a:rPr lang="en-US" b="1" u="sng" dirty="0" smtClean="0"/>
              <a:t># </a:t>
            </a:r>
            <a:r>
              <a:rPr lang="en-US" b="1" u="sng" dirty="0"/>
              <a:t>253 – Integrate </a:t>
            </a:r>
            <a:r>
              <a:rPr lang="en-US" b="1" u="sng" dirty="0" err="1"/>
              <a:t>Fasta</a:t>
            </a:r>
            <a:r>
              <a:rPr lang="en-US" b="1" u="sng" dirty="0"/>
              <a:t> Sub-Sequence Tool</a:t>
            </a:r>
            <a:endParaRPr lang="en-US" dirty="0"/>
          </a:p>
          <a:p>
            <a:r>
              <a:rPr lang="en-US" b="1" u="sng" dirty="0" smtClean="0">
                <a:solidFill>
                  <a:srgbClr val="0000B4"/>
                </a:solidFill>
              </a:rPr>
              <a:t># </a:t>
            </a:r>
            <a:r>
              <a:rPr lang="en-US" b="1" u="sng" dirty="0">
                <a:solidFill>
                  <a:srgbClr val="0000B4"/>
                </a:solidFill>
              </a:rPr>
              <a:t>254 – Create Graphs</a:t>
            </a:r>
            <a:endParaRPr lang="en-US" dirty="0">
              <a:solidFill>
                <a:srgbClr val="0000B4"/>
              </a:solidFill>
            </a:endParaRPr>
          </a:p>
          <a:p>
            <a:r>
              <a:rPr lang="en-US" b="1" u="sng" dirty="0" smtClean="0"/>
              <a:t># </a:t>
            </a:r>
            <a:r>
              <a:rPr lang="en-US" b="1" u="sng" dirty="0"/>
              <a:t>259 – Create Unique Sequences C Program</a:t>
            </a:r>
            <a:endParaRPr lang="en-US" dirty="0"/>
          </a:p>
          <a:p>
            <a:r>
              <a:rPr lang="en-US" b="1" u="sng" dirty="0" smtClean="0"/>
              <a:t># </a:t>
            </a:r>
            <a:r>
              <a:rPr lang="en-US" b="1" u="sng" dirty="0"/>
              <a:t>260 – Create Repeated Sequences Program</a:t>
            </a:r>
            <a:endParaRPr lang="en-US" dirty="0"/>
          </a:p>
          <a:p>
            <a:pPr fontAlgn="auto"/>
            <a:endParaRPr lang="en-US" dirty="0" smtClean="0"/>
          </a:p>
          <a:p>
            <a:pPr fontAlgn="auto"/>
            <a:endParaRPr lang="en-US" dirty="0"/>
          </a:p>
        </p:txBody>
      </p:sp>
      <p:sp>
        <p:nvSpPr>
          <p:cNvPr id="6" name="Slide Number Placeholder 5"/>
          <p:cNvSpPr>
            <a:spLocks noGrp="1"/>
          </p:cNvSpPr>
          <p:nvPr>
            <p:ph type="sldNum" sz="quarter" idx="12"/>
          </p:nvPr>
        </p:nvSpPr>
        <p:spPr/>
        <p:txBody>
          <a:bodyPr/>
          <a:lstStyle/>
          <a:p>
            <a:fld id="{8AD668F5-6BE9-42B2-89D8-E57480DDCA9A}" type="slidenum">
              <a:rPr lang="en-US" altLang="en-US" smtClean="0"/>
              <a:pPr/>
              <a:t>4</a:t>
            </a:fld>
            <a:endParaRPr lang="en-US" altLang="en-US"/>
          </a:p>
        </p:txBody>
      </p:sp>
    </p:spTree>
    <p:extLst>
      <p:ext uri="{BB962C8B-B14F-4D97-AF65-F5344CB8AC3E}">
        <p14:creationId xmlns:p14="http://schemas.microsoft.com/office/powerpoint/2010/main" val="138143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4">
                                            <p:txEl>
                                              <p:pRg st="2" end="2"/>
                                            </p:txEl>
                                          </p:spTgt>
                                        </p:tgtEl>
                                        <p:attrNameLst>
                                          <p:attrName>style.visibility</p:attrName>
                                        </p:attrNameLst>
                                      </p:cBhvr>
                                      <p:to>
                                        <p:strVal val="visible"/>
                                      </p:to>
                                    </p:set>
                                    <p:anim calcmode="lin" valueType="num">
                                      <p:cBhvr>
                                        <p:cTn id="14" dur="500" fill="hold"/>
                                        <p:tgtEl>
                                          <p:spTgt spid="4">
                                            <p:txEl>
                                              <p:pRg st="2" end="2"/>
                                            </p:txEl>
                                          </p:spTgt>
                                        </p:tgtEl>
                                        <p:attrNameLst>
                                          <p:attrName>ppt_w</p:attrName>
                                        </p:attrNameLst>
                                      </p:cBhvr>
                                      <p:tavLst>
                                        <p:tav tm="0">
                                          <p:val>
                                            <p:fltVal val="0"/>
                                          </p:val>
                                        </p:tav>
                                        <p:tav tm="100000">
                                          <p:val>
                                            <p:strVal val="#ppt_w"/>
                                          </p:val>
                                        </p:tav>
                                      </p:tavLst>
                                    </p:anim>
                                    <p:anim calcmode="lin" valueType="num">
                                      <p:cBhvr>
                                        <p:cTn id="15" dur="500" fill="hold"/>
                                        <p:tgtEl>
                                          <p:spTgt spid="4">
                                            <p:txEl>
                                              <p:pRg st="2" end="2"/>
                                            </p:txEl>
                                          </p:spTgt>
                                        </p:tgtEl>
                                        <p:attrNameLst>
                                          <p:attrName>ppt_h</p:attrName>
                                        </p:attrNameLst>
                                      </p:cBhvr>
                                      <p:tavLst>
                                        <p:tav tm="0">
                                          <p:val>
                                            <p:fltVal val="0"/>
                                          </p:val>
                                        </p:tav>
                                        <p:tav tm="100000">
                                          <p:val>
                                            <p:strVal val="#ppt_h"/>
                                          </p:val>
                                        </p:tav>
                                      </p:tavLst>
                                    </p:anim>
                                    <p:animEffect transition="in" filter="fade">
                                      <p:cBhvr>
                                        <p:cTn id="16" dur="500"/>
                                        <p:tgtEl>
                                          <p:spTgt spid="4">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 calcmode="lin" valueType="num">
                                      <p:cBhvr>
                                        <p:cTn id="21" dur="500" fill="hold"/>
                                        <p:tgtEl>
                                          <p:spTgt spid="4">
                                            <p:txEl>
                                              <p:pRg st="5" end="5"/>
                                            </p:txEl>
                                          </p:spTgt>
                                        </p:tgtEl>
                                        <p:attrNameLst>
                                          <p:attrName>ppt_w</p:attrName>
                                        </p:attrNameLst>
                                      </p:cBhvr>
                                      <p:tavLst>
                                        <p:tav tm="0">
                                          <p:val>
                                            <p:fltVal val="0"/>
                                          </p:val>
                                        </p:tav>
                                        <p:tav tm="100000">
                                          <p:val>
                                            <p:strVal val="#ppt_w"/>
                                          </p:val>
                                        </p:tav>
                                      </p:tavLst>
                                    </p:anim>
                                    <p:anim calcmode="lin" valueType="num">
                                      <p:cBhvr>
                                        <p:cTn id="22" dur="500" fill="hold"/>
                                        <p:tgtEl>
                                          <p:spTgt spid="4">
                                            <p:txEl>
                                              <p:pRg st="5" end="5"/>
                                            </p:txEl>
                                          </p:spTgt>
                                        </p:tgtEl>
                                        <p:attrNameLst>
                                          <p:attrName>ppt_h</p:attrName>
                                        </p:attrNameLst>
                                      </p:cBhvr>
                                      <p:tavLst>
                                        <p:tav tm="0">
                                          <p:val>
                                            <p:fltVal val="0"/>
                                          </p:val>
                                        </p:tav>
                                        <p:tav tm="100000">
                                          <p:val>
                                            <p:strVal val="#ppt_h"/>
                                          </p:val>
                                        </p:tav>
                                      </p:tavLst>
                                    </p:anim>
                                    <p:animEffect transition="in" filter="fade">
                                      <p:cBhvr>
                                        <p:cTn id="23" dur="500"/>
                                        <p:tgtEl>
                                          <p:spTgt spid="4">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4">
                                            <p:txEl>
                                              <p:pRg st="6" end="6"/>
                                            </p:txEl>
                                          </p:spTgt>
                                        </p:tgtEl>
                                        <p:attrNameLst>
                                          <p:attrName>style.visibility</p:attrName>
                                        </p:attrNameLst>
                                      </p:cBhvr>
                                      <p:to>
                                        <p:strVal val="visible"/>
                                      </p:to>
                                    </p:set>
                                    <p:anim calcmode="lin" valueType="num">
                                      <p:cBhvr>
                                        <p:cTn id="28" dur="500" fill="hold"/>
                                        <p:tgtEl>
                                          <p:spTgt spid="4">
                                            <p:txEl>
                                              <p:pRg st="6" end="6"/>
                                            </p:txEl>
                                          </p:spTgt>
                                        </p:tgtEl>
                                        <p:attrNameLst>
                                          <p:attrName>ppt_w</p:attrName>
                                        </p:attrNameLst>
                                      </p:cBhvr>
                                      <p:tavLst>
                                        <p:tav tm="0">
                                          <p:val>
                                            <p:fltVal val="0"/>
                                          </p:val>
                                        </p:tav>
                                        <p:tav tm="100000">
                                          <p:val>
                                            <p:strVal val="#ppt_w"/>
                                          </p:val>
                                        </p:tav>
                                      </p:tavLst>
                                    </p:anim>
                                    <p:anim calcmode="lin" valueType="num">
                                      <p:cBhvr>
                                        <p:cTn id="29" dur="500" fill="hold"/>
                                        <p:tgtEl>
                                          <p:spTgt spid="4">
                                            <p:txEl>
                                              <p:pRg st="6" end="6"/>
                                            </p:txEl>
                                          </p:spTgt>
                                        </p:tgtEl>
                                        <p:attrNameLst>
                                          <p:attrName>ppt_h</p:attrName>
                                        </p:attrNameLst>
                                      </p:cBhvr>
                                      <p:tavLst>
                                        <p:tav tm="0">
                                          <p:val>
                                            <p:fltVal val="0"/>
                                          </p:val>
                                        </p:tav>
                                        <p:tav tm="100000">
                                          <p:val>
                                            <p:strVal val="#ppt_h"/>
                                          </p:val>
                                        </p:tav>
                                      </p:tavLst>
                                    </p:anim>
                                    <p:animEffect transition="in" filter="fade">
                                      <p:cBhvr>
                                        <p:cTn id="30" dur="500"/>
                                        <p:tgtEl>
                                          <p:spTgt spid="4">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 calcmode="lin" valueType="num">
                                      <p:cBhvr>
                                        <p:cTn id="35" dur="500" fill="hold"/>
                                        <p:tgtEl>
                                          <p:spTgt spid="3">
                                            <p:txEl>
                                              <p:pRg st="9" end="9"/>
                                            </p:txEl>
                                          </p:spTgt>
                                        </p:tgtEl>
                                        <p:attrNameLst>
                                          <p:attrName>ppt_w</p:attrName>
                                        </p:attrNameLst>
                                      </p:cBhvr>
                                      <p:tavLst>
                                        <p:tav tm="0">
                                          <p:val>
                                            <p:fltVal val="0"/>
                                          </p:val>
                                        </p:tav>
                                        <p:tav tm="100000">
                                          <p:val>
                                            <p:strVal val="#ppt_w"/>
                                          </p:val>
                                        </p:tav>
                                      </p:tavLst>
                                    </p:anim>
                                    <p:anim calcmode="lin" valueType="num">
                                      <p:cBhvr>
                                        <p:cTn id="36" dur="500" fill="hold"/>
                                        <p:tgtEl>
                                          <p:spTgt spid="3">
                                            <p:txEl>
                                              <p:pRg st="9" end="9"/>
                                            </p:txEl>
                                          </p:spTgt>
                                        </p:tgtEl>
                                        <p:attrNameLst>
                                          <p:attrName>ppt_h</p:attrName>
                                        </p:attrNameLst>
                                      </p:cBhvr>
                                      <p:tavLst>
                                        <p:tav tm="0">
                                          <p:val>
                                            <p:fltVal val="0"/>
                                          </p:val>
                                        </p:tav>
                                        <p:tav tm="100000">
                                          <p:val>
                                            <p:strVal val="#ppt_h"/>
                                          </p:val>
                                        </p:tav>
                                      </p:tavLst>
                                    </p:anim>
                                    <p:animEffect transition="in" filter="fade">
                                      <p:cBhvr>
                                        <p:cTn id="37" dur="500"/>
                                        <p:tgtEl>
                                          <p:spTgt spid="3">
                                            <p:txEl>
                                              <p:pRg st="9" end="9"/>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3">
                                            <p:txEl>
                                              <p:pRg st="2" end="2"/>
                                            </p:txEl>
                                          </p:spTgt>
                                        </p:tgtEl>
                                        <p:attrNameLst>
                                          <p:attrName>style.visibility</p:attrName>
                                        </p:attrNameLst>
                                      </p:cBhvr>
                                      <p:to>
                                        <p:strVal val="visible"/>
                                      </p:to>
                                    </p:set>
                                    <p:anim calcmode="lin" valueType="num">
                                      <p:cBhvr>
                                        <p:cTn id="42"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43"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44" dur="500"/>
                                        <p:tgtEl>
                                          <p:spTgt spid="3">
                                            <p:txEl>
                                              <p:pRg st="2" end="2"/>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4">
                                            <p:txEl>
                                              <p:pRg st="8" end="8"/>
                                            </p:txEl>
                                          </p:spTgt>
                                        </p:tgtEl>
                                        <p:attrNameLst>
                                          <p:attrName>style.visibility</p:attrName>
                                        </p:attrNameLst>
                                      </p:cBhvr>
                                      <p:to>
                                        <p:strVal val="visible"/>
                                      </p:to>
                                    </p:set>
                                    <p:anim calcmode="lin" valueType="num">
                                      <p:cBhvr>
                                        <p:cTn id="49" dur="500" fill="hold"/>
                                        <p:tgtEl>
                                          <p:spTgt spid="4">
                                            <p:txEl>
                                              <p:pRg st="8" end="8"/>
                                            </p:txEl>
                                          </p:spTgt>
                                        </p:tgtEl>
                                        <p:attrNameLst>
                                          <p:attrName>ppt_w</p:attrName>
                                        </p:attrNameLst>
                                      </p:cBhvr>
                                      <p:tavLst>
                                        <p:tav tm="0">
                                          <p:val>
                                            <p:fltVal val="0"/>
                                          </p:val>
                                        </p:tav>
                                        <p:tav tm="100000">
                                          <p:val>
                                            <p:strVal val="#ppt_w"/>
                                          </p:val>
                                        </p:tav>
                                      </p:tavLst>
                                    </p:anim>
                                    <p:anim calcmode="lin" valueType="num">
                                      <p:cBhvr>
                                        <p:cTn id="50" dur="500" fill="hold"/>
                                        <p:tgtEl>
                                          <p:spTgt spid="4">
                                            <p:txEl>
                                              <p:pRg st="8" end="8"/>
                                            </p:txEl>
                                          </p:spTgt>
                                        </p:tgtEl>
                                        <p:attrNameLst>
                                          <p:attrName>ppt_h</p:attrName>
                                        </p:attrNameLst>
                                      </p:cBhvr>
                                      <p:tavLst>
                                        <p:tav tm="0">
                                          <p:val>
                                            <p:fltVal val="0"/>
                                          </p:val>
                                        </p:tav>
                                        <p:tav tm="100000">
                                          <p:val>
                                            <p:strVal val="#ppt_h"/>
                                          </p:val>
                                        </p:tav>
                                      </p:tavLst>
                                    </p:anim>
                                    <p:animEffect transition="in" filter="fade">
                                      <p:cBhvr>
                                        <p:cTn id="51"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User </a:t>
            </a:r>
            <a:r>
              <a:rPr lang="en-US" dirty="0" smtClean="0"/>
              <a:t>Stories </a:t>
            </a:r>
            <a:endParaRPr lang="en-US" dirty="0"/>
          </a:p>
        </p:txBody>
      </p:sp>
      <p:sp>
        <p:nvSpPr>
          <p:cNvPr id="3" name="Content Placeholder 2"/>
          <p:cNvSpPr>
            <a:spLocks noGrp="1"/>
          </p:cNvSpPr>
          <p:nvPr>
            <p:ph idx="1"/>
          </p:nvPr>
        </p:nvSpPr>
        <p:spPr>
          <a:xfrm>
            <a:off x="1432559" y="1905000"/>
            <a:ext cx="6492241" cy="4023360"/>
          </a:xfrm>
        </p:spPr>
        <p:txBody>
          <a:bodyPr>
            <a:normAutofit/>
          </a:bodyPr>
          <a:lstStyle/>
          <a:p>
            <a:r>
              <a:rPr lang="en-US" sz="1300" b="1" u="sng" dirty="0" smtClean="0"/>
              <a:t># </a:t>
            </a:r>
            <a:r>
              <a:rPr lang="en-US" sz="1300" b="1" u="sng" dirty="0"/>
              <a:t>262 – Easier Tools Page Features</a:t>
            </a:r>
            <a:endParaRPr lang="en-US" sz="1300" dirty="0"/>
          </a:p>
          <a:p>
            <a:r>
              <a:rPr lang="en-US" sz="1300" b="1" u="sng" dirty="0" smtClean="0"/>
              <a:t># </a:t>
            </a:r>
            <a:r>
              <a:rPr lang="en-US" sz="1300" b="1" u="sng" dirty="0"/>
              <a:t>263 – Result to Upload Files</a:t>
            </a:r>
            <a:endParaRPr lang="en-US" sz="1300" dirty="0"/>
          </a:p>
          <a:p>
            <a:r>
              <a:rPr lang="en-US" sz="1300" b="1" u="sng" dirty="0" smtClean="0">
                <a:solidFill>
                  <a:srgbClr val="0000B4"/>
                </a:solidFill>
              </a:rPr>
              <a:t># </a:t>
            </a:r>
            <a:r>
              <a:rPr lang="en-US" sz="1300" b="1" u="sng" dirty="0">
                <a:solidFill>
                  <a:srgbClr val="0000B4"/>
                </a:solidFill>
              </a:rPr>
              <a:t>264 – Media Queries For Website</a:t>
            </a:r>
            <a:endParaRPr lang="en-US" sz="1300" dirty="0">
              <a:solidFill>
                <a:srgbClr val="0000B4"/>
              </a:solidFill>
            </a:endParaRPr>
          </a:p>
          <a:p>
            <a:r>
              <a:rPr lang="en-US" sz="1300" b="1" u="sng" dirty="0" smtClean="0"/>
              <a:t># </a:t>
            </a:r>
            <a:r>
              <a:rPr lang="en-US" sz="1300" b="1" u="sng" dirty="0"/>
              <a:t>265 – Create </a:t>
            </a:r>
            <a:r>
              <a:rPr lang="en-US" sz="1300" b="1" u="sng" dirty="0" err="1"/>
              <a:t>GenomePro</a:t>
            </a:r>
            <a:r>
              <a:rPr lang="en-US" sz="1300" b="1" u="sng" dirty="0"/>
              <a:t> Promo Video</a:t>
            </a:r>
            <a:endParaRPr lang="en-US" sz="1300" dirty="0"/>
          </a:p>
          <a:p>
            <a:r>
              <a:rPr lang="en-US" sz="1300" b="1" u="sng" dirty="0" smtClean="0"/>
              <a:t># </a:t>
            </a:r>
            <a:r>
              <a:rPr lang="en-US" sz="1300" b="1" u="sng" dirty="0"/>
              <a:t>266 – Create Sort Tool</a:t>
            </a:r>
            <a:endParaRPr lang="en-US" sz="1300" dirty="0"/>
          </a:p>
          <a:p>
            <a:r>
              <a:rPr lang="en-US" sz="1300" b="1" u="sng" dirty="0" smtClean="0"/>
              <a:t># </a:t>
            </a:r>
            <a:r>
              <a:rPr lang="en-US" sz="1300" b="1" u="sng" dirty="0"/>
              <a:t>267 – Create Maps Tool</a:t>
            </a:r>
            <a:endParaRPr lang="en-US" sz="1300" dirty="0"/>
          </a:p>
          <a:p>
            <a:r>
              <a:rPr lang="en-US" sz="1300" b="1" u="sng" dirty="0" smtClean="0"/>
              <a:t># </a:t>
            </a:r>
            <a:r>
              <a:rPr lang="en-US" sz="1300" b="1" u="sng" dirty="0"/>
              <a:t>268 – Extend Extract Tool</a:t>
            </a:r>
            <a:endParaRPr lang="en-US" sz="1300" dirty="0"/>
          </a:p>
          <a:p>
            <a:r>
              <a:rPr lang="en-US" sz="1300" b="1" u="sng" dirty="0" smtClean="0"/>
              <a:t># </a:t>
            </a:r>
            <a:r>
              <a:rPr lang="en-US" sz="1300" b="1" u="sng" dirty="0"/>
              <a:t>269 – Continue Adding Mobile Support</a:t>
            </a:r>
            <a:endParaRPr lang="en-US" sz="1300" dirty="0"/>
          </a:p>
          <a:p>
            <a:endParaRPr lang="en-US" dirty="0"/>
          </a:p>
          <a:p>
            <a:endParaRPr lang="en-US" dirty="0"/>
          </a:p>
        </p:txBody>
      </p:sp>
      <p:sp>
        <p:nvSpPr>
          <p:cNvPr id="6" name="Slide Number Placeholder 5"/>
          <p:cNvSpPr>
            <a:spLocks noGrp="1"/>
          </p:cNvSpPr>
          <p:nvPr>
            <p:ph type="sldNum" sz="quarter" idx="12"/>
          </p:nvPr>
        </p:nvSpPr>
        <p:spPr/>
        <p:txBody>
          <a:bodyPr/>
          <a:lstStyle/>
          <a:p>
            <a:fld id="{8AD668F5-6BE9-42B2-89D8-E57480DDCA9A}" type="slidenum">
              <a:rPr lang="en-US" altLang="en-US" smtClean="0"/>
              <a:pPr/>
              <a:t>5</a:t>
            </a:fld>
            <a:endParaRPr lang="en-US" altLang="en-US"/>
          </a:p>
        </p:txBody>
      </p:sp>
    </p:spTree>
    <p:extLst>
      <p:ext uri="{BB962C8B-B14F-4D97-AF65-F5344CB8AC3E}">
        <p14:creationId xmlns:p14="http://schemas.microsoft.com/office/powerpoint/2010/main" val="1772307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p:cTn id="7"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8"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9"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 y="-76200"/>
            <a:ext cx="4438650" cy="1449387"/>
          </a:xfrm>
        </p:spPr>
        <p:txBody>
          <a:bodyPr/>
          <a:lstStyle/>
          <a:p>
            <a:r>
              <a:rPr lang="en-US" dirty="0" smtClean="0"/>
              <a:t>Use Cases</a:t>
            </a:r>
            <a:endParaRPr lang="en-US" dirty="0"/>
          </a:p>
        </p:txBody>
      </p:sp>
      <p:pic>
        <p:nvPicPr>
          <p:cNvPr id="4" name="Content Placeholder 3"/>
          <p:cNvPicPr>
            <a:picLocks noGrp="1"/>
          </p:cNvPicPr>
          <p:nvPr>
            <p:ph idx="4294967295"/>
          </p:nvPr>
        </p:nvPicPr>
        <p:blipFill>
          <a:blip r:embed="rId3">
            <a:extLst>
              <a:ext uri="{28A0092B-C50C-407E-A947-70E740481C1C}">
                <a14:useLocalDpi xmlns:a14="http://schemas.microsoft.com/office/drawing/2010/main" val="0"/>
              </a:ext>
            </a:extLst>
          </a:blip>
          <a:stretch>
            <a:fillRect/>
          </a:stretch>
        </p:blipFill>
        <p:spPr>
          <a:xfrm>
            <a:off x="2667000" y="76200"/>
            <a:ext cx="6029324" cy="6725106"/>
          </a:xfrm>
          <a:prstGeom prst="rect">
            <a:avLst/>
          </a:prstGeom>
        </p:spPr>
      </p:pic>
      <p:sp>
        <p:nvSpPr>
          <p:cNvPr id="7" name="Slide Number Placeholder 6"/>
          <p:cNvSpPr>
            <a:spLocks noGrp="1"/>
          </p:cNvSpPr>
          <p:nvPr>
            <p:ph type="sldNum" sz="quarter" idx="12"/>
          </p:nvPr>
        </p:nvSpPr>
        <p:spPr/>
        <p:txBody>
          <a:bodyPr/>
          <a:lstStyle/>
          <a:p>
            <a:fld id="{A8CA3598-FCF8-48A4-9FF5-EF2B5DDBAA8F}" type="slidenum">
              <a:rPr lang="en-US" altLang="en-US" smtClean="0"/>
              <a:pPr/>
              <a:t>6</a:t>
            </a:fld>
            <a:endParaRPr lang="en-US" altLang="en-US"/>
          </a:p>
        </p:txBody>
      </p:sp>
      <p:sp>
        <p:nvSpPr>
          <p:cNvPr id="5" name="Text Placeholder 3"/>
          <p:cNvSpPr txBox="1">
            <a:spLocks/>
          </p:cNvSpPr>
          <p:nvPr/>
        </p:nvSpPr>
        <p:spPr>
          <a:xfrm>
            <a:off x="152400" y="1373187"/>
            <a:ext cx="2225164" cy="4868191"/>
          </a:xfrm>
          <a:prstGeom prst="rect">
            <a:avLst/>
          </a:prstGeom>
        </p:spPr>
        <p:txBody>
          <a:bodyPr>
            <a:normAutofit/>
          </a:bodyPr>
          <a:lstStyle>
            <a:lvl1pPr marL="171450" indent="-171450" algn="l" defTabSz="685800" rtl="0" eaLnBrk="1" latinLnBrk="0" hangingPunct="1">
              <a:lnSpc>
                <a:spcPct val="90000"/>
              </a:lnSpc>
              <a:spcBef>
                <a:spcPts val="750"/>
              </a:spcBef>
              <a:buFont typeface="Wingdings 2" pitchFamily="18" charset="2"/>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sz="1350" kern="1200">
                <a:solidFill>
                  <a:schemeClr val="tx1"/>
                </a:solidFill>
                <a:latin typeface="+mn-lt"/>
                <a:ea typeface="+mn-ea"/>
                <a:cs typeface="+mn-cs"/>
              </a:defRPr>
            </a:lvl9pPr>
          </a:lstStyle>
          <a:p>
            <a:pPr marL="457200" indent="-457200">
              <a:buFont typeface="Arial" pitchFamily="34" charset="0"/>
              <a:buChar char="•"/>
            </a:pPr>
            <a:r>
              <a:rPr lang="en-US" sz="2800" dirty="0" smtClean="0"/>
              <a:t>Total of 29 use cases</a:t>
            </a:r>
          </a:p>
          <a:p>
            <a:pPr marL="457200" indent="-457200">
              <a:buFont typeface="Arial" pitchFamily="34" charset="0"/>
              <a:buChar char="•"/>
            </a:pPr>
            <a:r>
              <a:rPr lang="en-US" sz="2800" dirty="0" smtClean="0"/>
              <a:t>Admin actor is a super of User</a:t>
            </a:r>
          </a:p>
          <a:p>
            <a:pPr marL="457200" indent="-457200">
              <a:buFont typeface="Arial" pitchFamily="34" charset="0"/>
              <a:buChar char="•"/>
            </a:pPr>
            <a:endParaRPr lang="en-US" sz="2800" dirty="0" smtClean="0"/>
          </a:p>
          <a:p>
            <a:pPr marL="457200" indent="-457200">
              <a:buFont typeface="Arial" pitchFamily="34" charset="0"/>
              <a:buChar char="•"/>
            </a:pPr>
            <a:endParaRPr lang="en-US" sz="2400" dirty="0"/>
          </a:p>
        </p:txBody>
      </p:sp>
    </p:spTree>
    <p:extLst>
      <p:ext uri="{BB962C8B-B14F-4D97-AF65-F5344CB8AC3E}">
        <p14:creationId xmlns:p14="http://schemas.microsoft.com/office/powerpoint/2010/main" val="23542383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0"/>
            <a:ext cx="8059737" cy="1044575"/>
          </a:xfrm>
        </p:spPr>
        <p:txBody>
          <a:bodyPr>
            <a:normAutofit/>
          </a:bodyPr>
          <a:lstStyle/>
          <a:p>
            <a:r>
              <a:rPr lang="en-US" dirty="0" smtClean="0"/>
              <a:t>Sequence Diagrams - Jobs</a:t>
            </a:r>
            <a:endParaRPr lang="en-US" dirty="0"/>
          </a:p>
        </p:txBody>
      </p:sp>
      <p:pic>
        <p:nvPicPr>
          <p:cNvPr id="4" name="Content Placeholder 3"/>
          <p:cNvPicPr>
            <a:picLocks noGrp="1"/>
          </p:cNvPicPr>
          <p:nvPr>
            <p:ph idx="4294967295"/>
          </p:nvPr>
        </p:nvPicPr>
        <p:blipFill>
          <a:blip r:embed="rId3">
            <a:extLst>
              <a:ext uri="{28A0092B-C50C-407E-A947-70E740481C1C}">
                <a14:useLocalDpi xmlns:a14="http://schemas.microsoft.com/office/drawing/2010/main" val="0"/>
              </a:ext>
            </a:extLst>
          </a:blip>
          <a:stretch>
            <a:fillRect/>
          </a:stretch>
        </p:blipFill>
        <p:spPr>
          <a:xfrm>
            <a:off x="167528" y="838200"/>
            <a:ext cx="8746286" cy="5470525"/>
          </a:xfrm>
          <a:prstGeom prst="rect">
            <a:avLst/>
          </a:prstGeom>
        </p:spPr>
      </p:pic>
      <p:sp>
        <p:nvSpPr>
          <p:cNvPr id="6" name="Slide Number Placeholder 5"/>
          <p:cNvSpPr>
            <a:spLocks noGrp="1"/>
          </p:cNvSpPr>
          <p:nvPr>
            <p:ph type="sldNum" sz="quarter" idx="12"/>
          </p:nvPr>
        </p:nvSpPr>
        <p:spPr/>
        <p:txBody>
          <a:bodyPr/>
          <a:lstStyle/>
          <a:p>
            <a:fld id="{A8CA3598-FCF8-48A4-9FF5-EF2B5DDBAA8F}" type="slidenum">
              <a:rPr lang="en-US" altLang="en-US" smtClean="0"/>
              <a:pPr/>
              <a:t>7</a:t>
            </a:fld>
            <a:endParaRPr lang="en-US" altLang="en-US"/>
          </a:p>
        </p:txBody>
      </p:sp>
    </p:spTree>
    <p:extLst>
      <p:ext uri="{BB962C8B-B14F-4D97-AF65-F5344CB8AC3E}">
        <p14:creationId xmlns:p14="http://schemas.microsoft.com/office/powerpoint/2010/main" val="106231642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0"/>
            <a:ext cx="8059737" cy="1044575"/>
          </a:xfrm>
        </p:spPr>
        <p:txBody>
          <a:bodyPr>
            <a:normAutofit/>
          </a:bodyPr>
          <a:lstStyle/>
          <a:p>
            <a:r>
              <a:rPr lang="en-US" dirty="0" smtClean="0"/>
              <a:t>Sequence Diagrams – Create Charts</a:t>
            </a:r>
            <a:endParaRPr lang="en-US" dirty="0"/>
          </a:p>
        </p:txBody>
      </p:sp>
      <p:pic>
        <p:nvPicPr>
          <p:cNvPr id="3" name="Picture 2"/>
          <p:cNvPicPr>
            <a:picLocks noChangeAspect="1"/>
          </p:cNvPicPr>
          <p:nvPr/>
        </p:nvPicPr>
        <p:blipFill>
          <a:blip r:embed="rId3"/>
          <a:stretch>
            <a:fillRect/>
          </a:stretch>
        </p:blipFill>
        <p:spPr>
          <a:xfrm>
            <a:off x="228600" y="838200"/>
            <a:ext cx="8701187" cy="5880292"/>
          </a:xfrm>
          <a:prstGeom prst="rect">
            <a:avLst/>
          </a:prstGeom>
        </p:spPr>
      </p:pic>
      <p:sp>
        <p:nvSpPr>
          <p:cNvPr id="6" name="Slide Number Placeholder 5"/>
          <p:cNvSpPr>
            <a:spLocks noGrp="1"/>
          </p:cNvSpPr>
          <p:nvPr>
            <p:ph type="sldNum" sz="quarter" idx="12"/>
          </p:nvPr>
        </p:nvSpPr>
        <p:spPr/>
        <p:txBody>
          <a:bodyPr/>
          <a:lstStyle/>
          <a:p>
            <a:fld id="{A8CA3598-FCF8-48A4-9FF5-EF2B5DDBAA8F}" type="slidenum">
              <a:rPr lang="en-US" altLang="en-US" smtClean="0"/>
              <a:pPr/>
              <a:t>8</a:t>
            </a:fld>
            <a:endParaRPr lang="en-US" altLang="en-US"/>
          </a:p>
        </p:txBody>
      </p:sp>
    </p:spTree>
    <p:extLst>
      <p:ext uri="{BB962C8B-B14F-4D97-AF65-F5344CB8AC3E}">
        <p14:creationId xmlns:p14="http://schemas.microsoft.com/office/powerpoint/2010/main" val="327668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42900" y="152400"/>
            <a:ext cx="2400300" cy="1280159"/>
          </a:xfrm>
        </p:spPr>
        <p:txBody>
          <a:bodyPr>
            <a:normAutofit/>
          </a:bodyPr>
          <a:lstStyle/>
          <a:p>
            <a:r>
              <a:rPr lang="en-US" sz="2400" b="1" dirty="0">
                <a:solidFill>
                  <a:schemeClr val="bg1"/>
                </a:solidFill>
              </a:rPr>
              <a:t>System Design and Decomposition</a:t>
            </a:r>
          </a:p>
        </p:txBody>
      </p:sp>
      <p:sp>
        <p:nvSpPr>
          <p:cNvPr id="4" name="Text Placeholder 3"/>
          <p:cNvSpPr>
            <a:spLocks noGrp="1"/>
          </p:cNvSpPr>
          <p:nvPr>
            <p:ph type="body" sz="half" idx="2"/>
          </p:nvPr>
        </p:nvSpPr>
        <p:spPr>
          <a:xfrm>
            <a:off x="365637" y="1510837"/>
            <a:ext cx="2400300" cy="4868191"/>
          </a:xfrm>
        </p:spPr>
        <p:txBody>
          <a:bodyPr>
            <a:normAutofit/>
          </a:bodyPr>
          <a:lstStyle/>
          <a:p>
            <a:endParaRPr lang="en-US" dirty="0">
              <a:solidFill>
                <a:schemeClr val="bg1"/>
              </a:solidFill>
            </a:endParaRPr>
          </a:p>
          <a:p>
            <a:r>
              <a:rPr lang="en-US" dirty="0">
                <a:solidFill>
                  <a:schemeClr val="bg1"/>
                </a:solidFill>
              </a:rPr>
              <a:t>The system implementation was designed under the </a:t>
            </a:r>
            <a:r>
              <a:rPr lang="en-US" b="1" dirty="0">
                <a:solidFill>
                  <a:schemeClr val="bg1"/>
                </a:solidFill>
              </a:rPr>
              <a:t>Model – View – Controller (MVC) </a:t>
            </a:r>
            <a:r>
              <a:rPr lang="en-US" dirty="0">
                <a:solidFill>
                  <a:schemeClr val="bg1"/>
                </a:solidFill>
              </a:rPr>
              <a:t>as the primary architectural </a:t>
            </a:r>
            <a:r>
              <a:rPr lang="en-US" dirty="0" smtClean="0">
                <a:solidFill>
                  <a:schemeClr val="bg1"/>
                </a:solidFill>
              </a:rPr>
              <a:t>pattern.</a:t>
            </a:r>
            <a:endParaRPr lang="en-US" dirty="0">
              <a:solidFill>
                <a:schemeClr val="bg1"/>
              </a:solidFill>
            </a:endParaRPr>
          </a:p>
          <a:p>
            <a:r>
              <a:rPr lang="en-US" dirty="0" smtClean="0">
                <a:solidFill>
                  <a:schemeClr val="bg1"/>
                </a:solidFill>
              </a:rPr>
              <a:t>This </a:t>
            </a:r>
            <a:r>
              <a:rPr lang="en-US" dirty="0">
                <a:solidFill>
                  <a:schemeClr val="bg1"/>
                </a:solidFill>
              </a:rPr>
              <a:t>architecture is appropriate for our system and we are glad to work with it. MVC emphasizes modularity and scalability thus allowing us to separate the application’s data, logic, and user interface</a:t>
            </a:r>
          </a:p>
          <a:p>
            <a:r>
              <a:rPr lang="en-US" dirty="0" smtClean="0">
                <a:solidFill>
                  <a:schemeClr val="bg1"/>
                </a:solidFill>
              </a:rPr>
              <a:t>Under </a:t>
            </a:r>
            <a:r>
              <a:rPr lang="en-US" dirty="0">
                <a:solidFill>
                  <a:schemeClr val="bg1"/>
                </a:solidFill>
              </a:rPr>
              <a:t>the MVC architecture, the system is split into 3 packages: the UI package, the Controller package, and the Data package</a:t>
            </a:r>
            <a:endParaRPr lang="en-US" dirty="0">
              <a:solidFill>
                <a:schemeClr val="bg1"/>
              </a:solidFill>
              <a:latin typeface="Times New Roman" panose="02020603050405020304" pitchFamily="18" charset="0"/>
              <a:cs typeface="Times New Roman" panose="02020603050405020304" pitchFamily="18" charset="0"/>
            </a:endParaRPr>
          </a:p>
          <a:p>
            <a:endParaRPr lang="en-US" dirty="0"/>
          </a:p>
        </p:txBody>
      </p:sp>
      <p:pic>
        <p:nvPicPr>
          <p:cNvPr id="9220"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71800" y="0"/>
            <a:ext cx="6172200" cy="6857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Slide Number Placeholder 8"/>
          <p:cNvSpPr>
            <a:spLocks noGrp="1"/>
          </p:cNvSpPr>
          <p:nvPr>
            <p:ph type="sldNum" sz="quarter" idx="12"/>
          </p:nvPr>
        </p:nvSpPr>
        <p:spPr/>
        <p:txBody>
          <a:bodyPr/>
          <a:lstStyle/>
          <a:p>
            <a:fld id="{C13ECB25-1E4F-4A8B-8783-EC7587DDB69B}" type="slidenum">
              <a:rPr lang="en-US" altLang="en-US" smtClean="0"/>
              <a:pPr/>
              <a:t>9</a:t>
            </a:fld>
            <a:endParaRPr lang="en-US" altLang="en-US"/>
          </a:p>
        </p:txBody>
      </p:sp>
    </p:spTree>
    <p:extLst>
      <p:ext uri="{BB962C8B-B14F-4D97-AF65-F5344CB8AC3E}">
        <p14:creationId xmlns:p14="http://schemas.microsoft.com/office/powerpoint/2010/main" val="612776984"/>
      </p:ext>
    </p:extLst>
  </p:cSld>
  <p:clrMapOvr>
    <a:masterClrMapping/>
  </p:clrMapOvr>
  <p:timing>
    <p:tnLst>
      <p:par>
        <p:cTn id="1" dur="indefinite" restart="never" nodeType="tmRoot"/>
      </p:par>
    </p:tnLst>
  </p:timing>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xmlns="" name="Retrospect" id="{5F128B03-DCCA-4EEB-AB3B-CF2899314A46}" vid="{3F1AAB62-24C6-49D2-8E01-B56FAC9A3DC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TM02900688[[fn=Facet]]</Template>
  <TotalTime>3632</TotalTime>
  <Words>1674</Words>
  <Application>Microsoft Office PowerPoint</Application>
  <PresentationFormat>On-screen Show (4:3)</PresentationFormat>
  <Paragraphs>206</Paragraphs>
  <Slides>20</Slides>
  <Notes>14</Notes>
  <HiddenSlides>0</HiddenSlides>
  <MMClips>0</MMClips>
  <ScaleCrop>false</ScaleCrop>
  <HeadingPairs>
    <vt:vector size="4" baseType="variant">
      <vt:variant>
        <vt:lpstr>Theme</vt:lpstr>
      </vt:variant>
      <vt:variant>
        <vt:i4>2</vt:i4>
      </vt:variant>
      <vt:variant>
        <vt:lpstr>Slide Titles</vt:lpstr>
      </vt:variant>
      <vt:variant>
        <vt:i4>20</vt:i4>
      </vt:variant>
    </vt:vector>
  </HeadingPairs>
  <TitlesOfParts>
    <vt:vector size="22" baseType="lpstr">
      <vt:lpstr>HDOfficeLightV0</vt:lpstr>
      <vt:lpstr>Retrospect</vt:lpstr>
      <vt:lpstr>GenomePro 2.0 Team Members: Guido Ruiz &amp; Mardoqueu Mesquita Product Owner: Michael Robinson Instructor: Masoud Sadjadi  School of Computing and Information Sciences Florida International University</vt:lpstr>
      <vt:lpstr>Problem definition</vt:lpstr>
      <vt:lpstr>Gantt Chart</vt:lpstr>
      <vt:lpstr>User Stories</vt:lpstr>
      <vt:lpstr>User Stories </vt:lpstr>
      <vt:lpstr>Use Cases</vt:lpstr>
      <vt:lpstr>Sequence Diagrams - Jobs</vt:lpstr>
      <vt:lpstr>Sequence Diagrams – Create Charts</vt:lpstr>
      <vt:lpstr>System Design and Decomposition</vt:lpstr>
      <vt:lpstr>Deployment Diagram</vt:lpstr>
      <vt:lpstr>Database Modeling</vt:lpstr>
      <vt:lpstr>Security and Privacy</vt:lpstr>
      <vt:lpstr>Model - Controller</vt:lpstr>
      <vt:lpstr>Model - Controller</vt:lpstr>
      <vt:lpstr>View - Controller</vt:lpstr>
      <vt:lpstr>View - Controller</vt:lpstr>
      <vt:lpstr>Genome Data Types</vt:lpstr>
      <vt:lpstr>Test Cases</vt:lpstr>
      <vt:lpstr>Test Cases</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Faculty Meeting School of Computing and Information Sciences</dc:title>
  <dc:creator>Ivana Rodriguez</dc:creator>
  <cp:lastModifiedBy>Microsoft</cp:lastModifiedBy>
  <cp:revision>112</cp:revision>
  <cp:lastPrinted>2008-09-19T17:51:48Z</cp:lastPrinted>
  <dcterms:created xsi:type="dcterms:W3CDTF">2013-04-25T14:14:17Z</dcterms:created>
  <dcterms:modified xsi:type="dcterms:W3CDTF">2015-12-11T05:12:56Z</dcterms:modified>
</cp:coreProperties>
</file>

<file path=docProps/thumbnail.jpeg>
</file>